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media1.mp4" ContentType="video/unknown"/>
  <Override PartName="/ppt/media/media2.mp4" ContentType="vide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5.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6.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4A9BC294-FFE2-49D5-8D69-9E1BD2C41BD5}"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BBFC77FB-9ED0-4EC9-95AA-A1379042E648}"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3DC5C2F9-1CAC-4260-A1DD-9FCDBB877499}"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6CBB8FF1-D9AA-43F3-AF6F-95CC898621D3}"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E7811BAF-202B-44E9-85FD-C9D625A2AB0B}"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3076AA70-DCBA-4161-99DD-4FA3FA3F5168}"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ph type="sldImg"/>
          </p:nvPr>
        </p:nvSpPr>
        <p:spPr>
          <a:xfrm>
            <a:off x="1143000" y="685800"/>
            <a:ext cx="4572000" cy="3429000"/>
          </a:xfrm>
          <a:prstGeom prst="rect">
            <a:avLst/>
          </a:prstGeom>
        </p:spPr>
        <p:txBody>
          <a:bodyPr/>
          <a:lstStyle/>
          <a:p>
            <a:pPr/>
          </a:p>
        </p:txBody>
      </p:sp>
      <p:sp>
        <p:nvSpPr>
          <p:cNvPr id="129" name="Shape 1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www.swpc.noaa.gov/phenomena/galactic-cosmic-rays" TargetMode="Externa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 Id="rId3" Type="http://schemas.openxmlformats.org/officeDocument/2006/relationships/hyperlink" Target="https://www.nasa.gov/feature/goddard/2016/images-from-sun-s-edge-reveal-origins-of-solar-wind" TargetMode="Externa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defTabSz="457200">
              <a:defRPr sz="1200">
                <a:solidFill>
                  <a:srgbClr val="0433FF"/>
                </a:solidFill>
                <a:latin typeface="Verdana"/>
                <a:ea typeface="Verdana"/>
                <a:cs typeface="Verdana"/>
                <a:sym typeface="Verdana"/>
              </a:defRPr>
            </a:pPr>
            <a:endParaRPr u="sn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Source - Table taken from the Australian SWS:  http://www.sws.bom.gov.au/Category/World%20Data%20Centre/Data%20Display%20and%20Download/Spectrograph/Solar%20Radio%20Burst%20Classifications.pdf</a:t>
            </a:r>
          </a:p>
          <a:p>
            <a:pPr/>
          </a:p>
          <a:p>
            <a:pPr/>
            <a:r>
              <a:t>From the SWPC’s “Solar Events” User guide (ftp://ftp.swpc.noaa.gov/pub/indices/events/README ):</a:t>
            </a:r>
          </a:p>
          <a:p>
            <a:pPr/>
            <a:r>
              <a:t>RSP: </a:t>
            </a:r>
          </a:p>
          <a:p>
            <a:pPr/>
            <a:r>
              <a:t>     Type/Intensity </a:t>
            </a:r>
          </a:p>
          <a:p>
            <a:pPr/>
            <a:r>
              <a:t>  Type II: Slow drift burst </a:t>
            </a:r>
          </a:p>
          <a:p>
            <a:pPr/>
            <a:r>
              <a:t>  Type III: Fast drift burst </a:t>
            </a:r>
          </a:p>
          <a:p>
            <a:pPr/>
            <a:r>
              <a:t>  Type IV: Broadband smooth continuum burst </a:t>
            </a:r>
          </a:p>
          <a:p>
            <a:pPr/>
            <a:r>
              <a:t>  Type V: Brief continuum burst, generally associated with Type III bursts </a:t>
            </a:r>
          </a:p>
          <a:p>
            <a:pPr/>
            <a:r>
              <a:t>  Type VI: Series of Type III bursts over a period of 10 minutes or more, with no period longer than 30 minutes without activity </a:t>
            </a:r>
          </a:p>
          <a:p>
            <a:pPr/>
            <a:r>
              <a:t>  Type VII: Series of Type III and Type V bursts over a period of 10 minutes or more, with no period longer than 30 minutes without activity</a:t>
            </a:r>
          </a:p>
          <a:p>
            <a:pPr/>
            <a:r>
              <a:t>  Type CTM: Broadband, long-lived, decametric continuum </a:t>
            </a:r>
          </a:p>
          <a:p>
            <a:pPr/>
          </a:p>
          <a:p>
            <a:pPr/>
          </a:p>
          <a:p>
            <a:pPr/>
            <a:r>
              <a:t>Solar Radio Bursts and Space Weather,  S.M. White</a:t>
            </a:r>
          </a:p>
          <a:p>
            <a:pPr/>
            <a:r>
              <a:t>https://www.nrao.edu/astrores/gbsrbs/Pubs/AJP_07.pdf</a:t>
            </a:r>
          </a:p>
          <a:p>
            <a:pPr/>
          </a:p>
          <a:p>
            <a:pPr/>
            <a:r>
              <a:t>Type IV bursts are broadband quasi–continuum features associated with the decay phase of solar flares. They are attributed to electrons trapped in closed field lines in the post–flare arcades produced by flares; their presence implies ongoing acceleration somewhere in these arcades, possibly at the tops</a:t>
            </a:r>
          </a:p>
          <a:p>
            <a:pPr/>
            <a:r>
              <a:t>of the loops in a “helmet–streamer” configuration. Type IV bursts have long been of interest in Space Weather studies because they have a high degree of association with solar energetic particle events.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The ionosphere (/aɪˈɒnəˌsfɪər/[1][2]) is the ionized part of Earth's upper atmosphere, from about 60 km (37 mi) to 1,000 km (620 mi) altitude, a region that includes the thermosphere and parts of the mesosphere and exosphere. The ionosphere is ionized by solar radiation. It plays an important role in atmospheric electricity and forms the inner edge of the magnetosphere. It has practical importance because, among other functions, it influences radio propagation to distant places on the Earth.[3]</a:t>
            </a:r>
          </a:p>
          <a:p>
            <a:pPr/>
          </a:p>
          <a:p>
            <a:pPr/>
          </a:p>
          <a:p>
            <a:pPr/>
            <a:r>
              <a:t>The Total Electron Content (TEC) is the integrated total number of electrons present along a path between a radio transmitter and receiver.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The ionospheric has the ability to reflect radio waves. If the degree of ionisation would be zero, no radio waves would be reflected and all would pass.</a:t>
            </a:r>
          </a:p>
          <a:p>
            <a:pPr/>
          </a:p>
          <a:p>
            <a:pPr/>
            <a:r>
              <a:t>Ionisation can change over time.</a:t>
            </a:r>
          </a:p>
          <a:p>
            <a:pPr/>
            <a:r>
              <a:t>Ionisation is not the same everywhere.</a:t>
            </a:r>
          </a:p>
          <a:p>
            <a:pPr/>
          </a:p>
          <a:p>
            <a:pPr/>
            <a:r>
              <a:t>HF goes through</a:t>
            </a:r>
          </a:p>
          <a:p>
            <a:pPr/>
            <a:r>
              <a:t>LF are reflected</a:t>
            </a:r>
          </a:p>
          <a:p>
            <a:pPr/>
          </a:p>
          <a:p>
            <a:pPr/>
            <a:r>
              <a:t>During the night, the ionisation decreases - the skill to reflect drops.</a:t>
            </a:r>
          </a:p>
          <a:p>
            <a:pPr/>
            <a:r>
              <a:t>—&gt; also LF goes through —&gt; Maximum Usable Frequency, MUF decreases.</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How the ionosphere behaves has an impact on HF communication and navigation</a:t>
            </a:r>
          </a:p>
          <a:p>
            <a:pPr/>
          </a:p>
          <a:p>
            <a:pPr/>
            <a:r>
              <a:t>Ionospheric storms primarily affect the equatorial regions but can also extend into the middle latitudes and affect GNSS navigation. </a:t>
            </a:r>
          </a:p>
          <a:p>
            <a:pP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Neutron monitors:</a:t>
            </a:r>
          </a:p>
          <a:p>
            <a:pPr/>
            <a:r>
              <a:t>They measure energetic particles at the earth surface. It measures the background radiation - which is always present and are in fact the GCR. This background radiation is modulated by solar activity, they are in anti-phase: high solar activity/strong solar wind corresponds to less GCR on earth.</a:t>
            </a:r>
          </a:p>
          <a:p>
            <a:pPr/>
          </a:p>
          <a:p>
            <a:pPr/>
            <a:r>
              <a:t>The neutron monitors can measure a Ground Level Event, GLE. There will be a peak on top of the background GCR.</a:t>
            </a:r>
          </a:p>
          <a:p>
            <a:pPr/>
            <a:r>
              <a:t>You can have a GLE in case of a strong Solar Energetic Proton storm.</a:t>
            </a:r>
          </a:p>
          <a:p>
            <a:pPr/>
          </a:p>
          <a:p>
            <a:pPr/>
          </a:p>
          <a:p>
            <a:pPr/>
          </a:p>
          <a:p>
            <a:pPr/>
            <a:r>
              <a:rPr u="sng">
                <a:hlinkClick r:id="rId3" invalidUrl="" action="" tgtFrame="" tooltip="" history="1" highlightClick="0" endSnd="0"/>
              </a:rPr>
              <a:t>http://www.swpc.noaa.gov/phenomena/galactic-cosmic-rays</a:t>
            </a:r>
          </a:p>
          <a:p>
            <a:pPr/>
          </a:p>
          <a:p>
            <a:pPr/>
            <a:r>
              <a:t>Galactic Cosmic Rays (GCR) are the slowly varying, highly energetic background source of energetic particles that constantly bombard Earth. GCR originate outside the solar system and are likely formed by explosive events such as supernova. These highly energetic particles consist of essentially every element ranging from hydrogen, accounting for approximately 89% of the GCR spectrum, to uranium, which is found in trace amounts only. These nuclei are fully ionized, meaning all electrons have been stripped from these atoms. Because of this, these particles interact with and are influenced by magnetic fields. The strong magnetic fields of the Sun modulate the GCR flux and spectrum at Earth.</a:t>
            </a:r>
          </a:p>
          <a:p>
            <a:pPr/>
            <a:r>
              <a:t>Over the course of a solar cycle the solar wind modulates the fraction of the lower-energy GCR particles such that a majority cannot penetrate to Earth near solar maximum. Near solar minimum, in the absence of many coronal mass ejections and their corresponding magnetic fields, GCR particles have easier access to Earth. Just as the solar cycle follows a roughly 11-year cycle, so does the GCR, with its maximum, however, coming near solar minimum. But unlike the solar cycle, where bursts of activity can change the environment quickly, the GCR spectrum remains relatively constant in energy and composition, varying only slowly with time. (See Forbush decrease for short-term changes of GCR related to space strong solar events)</a:t>
            </a:r>
          </a:p>
          <a:p>
            <a:pPr/>
            <a:r>
              <a:t>These charged particles are traveling at large fractions of the speed of light and have tremendous energy. When these particles hit the atmosphere, large showers of secondary particles are created with some even reaching the ground. These particles pose little threat to humans and systems on the ground, but they can be measured with sensitive instruments. The Earth’s own magnetic field also works to protect Earth from these particles largely deflecting them away from the equatorial regions but providing little-to-no protection near the polar regions or above roughly 55 degrees magnetic latitude (magnetic latitude and geographic latitude differ due to the tilt and offset of the Earth’s magnetic field from its geographic center). This constant shower of GCR particles at high latitudes can result in increased radiation exposures for aircrew and passengers at high latitudes and altitudes. Additionally, these particles can easily pass through or stop in satellite systems, sometimes depositing enough energy to result in errors or damage in spacecraft electronics and systems.</a:t>
            </a:r>
          </a:p>
          <a:p>
            <a:pPr/>
            <a:r>
              <a:t>Image courtesy of: http://www.windows2universe.org/physical_science/physics/atom_particle/cosmic_ray_spallation_big.jpg</a:t>
            </a:r>
          </a:p>
          <a:p>
            <a:pPr/>
            <a:r>
              <a:t>(link is external)</a:t>
            </a:r>
          </a:p>
          <a:p>
            <a:pPr/>
            <a:r>
              <a:t>Impacts: Satellites Humans in Space Passengers and Crew on aircraft at high latitudes (polar routes)</a:t>
            </a:r>
          </a:p>
          <a:p>
            <a:pP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Monitoring &amp; forecasting space weather should result in 3 advisory messages.</a:t>
            </a:r>
          </a:p>
          <a:p>
            <a:pPr/>
          </a:p>
          <a:p>
            <a:pPr/>
            <a:r>
              <a:t>These messages are called ‘NOTAM’ = NOtice To AirMen</a:t>
            </a:r>
          </a:p>
          <a:p>
            <a:pPr/>
          </a:p>
          <a:p>
            <a:pPr/>
            <a:r>
              <a:t>Radiation exposure at flight levels concerns increased exposure to radiation</a:t>
            </a:r>
          </a:p>
          <a:p>
            <a:pPr/>
          </a:p>
          <a:p>
            <a:pPr/>
            <a:r>
              <a:t>High Frequency radio communication concerns propagation &amp; absorption of radio waves</a:t>
            </a:r>
          </a:p>
          <a:p>
            <a:pPr/>
          </a:p>
          <a:p>
            <a:pPr/>
            <a:r>
              <a:t>GNSS-based navigation and surveillance concerns the degradation of the performance of satellite navigation systems.</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defRPr b="1"/>
            </a:pPr>
            <a:r>
              <a:t>HNH : High latitudes northern hemisphere, i.e. N9000- N6000</a:t>
            </a:r>
          </a:p>
          <a:p>
            <a:pPr>
              <a:defRPr b="1"/>
            </a:pPr>
            <a:r>
              <a:t>MNH : Middle latitudes nothern hemisphere, I.e. N6000- N3000</a:t>
            </a:r>
          </a:p>
          <a:p>
            <a:pPr>
              <a:defRPr b="1"/>
            </a:pPr>
            <a:r>
              <a:t>EQN</a:t>
            </a:r>
          </a:p>
          <a:p>
            <a:pPr>
              <a:defRPr b="1"/>
            </a:pPr>
            <a:r>
              <a:t>EQS</a:t>
            </a:r>
          </a:p>
          <a:p>
            <a:pPr>
              <a:defRPr b="1"/>
            </a:pPr>
            <a:r>
              <a:t>MSH</a:t>
            </a:r>
          </a:p>
          <a:p>
            <a:pPr>
              <a:defRPr b="1"/>
            </a:pPr>
            <a:r>
              <a:t>HSH : High latitudes Southern hemisphere </a:t>
            </a:r>
          </a:p>
          <a:p>
            <a:pPr>
              <a:defRPr b="1"/>
            </a:pPr>
          </a:p>
          <a:p>
            <a:pPr/>
            <a:r>
              <a:t>Solar radiation may be severe above a certain altitude and moderate below. This requires 2 advisories. </a:t>
            </a:r>
          </a:p>
          <a:p>
            <a:pPr/>
          </a:p>
          <a:p>
            <a:pPr>
              <a:defRPr b="1"/>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r>
              <a:t>Note for geomagnetic storm</a:t>
            </a:r>
          </a:p>
          <a:p>
            <a:pPr/>
            <a:r>
              <a:t>If an event were strong enough to produce moderate degradation in the equatorial regions, it would likely be severe in the middle and high regions. In this case, there would be two advisories issued, one for the severe event affecting HNH, HSN, MNH and MSH and a second advisory for the moderate event affecting EQN and EQS.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EG SOL</a:t>
            </a:r>
          </a:p>
          <a:p>
            <a:pPr/>
            <a:r>
              <a:t>EG RAD</a:t>
            </a:r>
          </a:p>
          <a:p>
            <a:pPr/>
            <a:r>
              <a:t>EG HF</a:t>
            </a:r>
          </a:p>
          <a:p>
            <a:pPr/>
            <a:r>
              <a:t>EG GNSS</a:t>
            </a:r>
          </a:p>
          <a:p>
            <a:pPr/>
            <a:r>
              <a:t>Gives all the necessary data to make an advisory in case of MOD or SEV conditions.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Monitoring &amp; forecasting space weather should result in 3 advisory messages.</a:t>
            </a:r>
          </a:p>
          <a:p>
            <a:pPr/>
          </a:p>
          <a:p>
            <a:pPr/>
            <a:r>
              <a:t>NOTAM = NOtice To AirMen</a:t>
            </a:r>
          </a:p>
          <a:p>
            <a:pPr/>
          </a:p>
          <a:p>
            <a:pPr/>
            <a:r>
              <a:t>Radiation exposure at flight levels</a:t>
            </a:r>
          </a:p>
          <a:p>
            <a:pPr/>
            <a:r>
              <a:t>High Frequency radio communication</a:t>
            </a:r>
          </a:p>
          <a:p>
            <a:pPr/>
            <a:r>
              <a:t>GNSS-based navigation and surveillance </a:t>
            </a:r>
          </a:p>
          <a:p>
            <a:pPr/>
          </a:p>
          <a:p>
            <a:pPr/>
            <a:r>
              <a:t>Note: for geomagnetic storm</a:t>
            </a:r>
          </a:p>
          <a:p>
            <a:pPr/>
            <a:r>
              <a:t>If an event were strong enough to produce moderate degradation in the equatorial regions, it would likely be severe in the middle and high regions. In this case, there would be two advisories issued, one for the severe event affecting HNH, HSN, MNH and MSH and a second advisory for the moderate event affecting EQN and EQS.</a:t>
            </a:r>
          </a:p>
          <a:p>
            <a:pPr/>
          </a:p>
          <a:p>
            <a:pPr/>
            <a:r>
              <a:t>Note for Radiation storm</a:t>
            </a:r>
          </a:p>
          <a:p>
            <a:pPr/>
            <a:r>
              <a:t>Solar radiation may be severe above a certain altitude and moderate below. This requires 2 advisories. </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defRPr sz="1700"/>
            </a:pPr>
          </a:p>
          <a:p>
            <a:pPr>
              <a:defRPr sz="1700"/>
            </a:pPr>
            <a:r>
              <a:t>TSI, e.m. radiation is not linked to the IMF. It doesn’t follow the magnetic field lines.</a:t>
            </a:r>
          </a:p>
          <a:p>
            <a:pPr>
              <a:defRPr sz="1700"/>
            </a:pPr>
            <a:r>
              <a:t>PROBA2/SWAP, the sun in the EUV</a:t>
            </a:r>
          </a:p>
          <a:p>
            <a:pPr>
              <a:defRPr sz="1700"/>
            </a:pPr>
          </a:p>
          <a:p>
            <a:pPr>
              <a:defRPr sz="1700"/>
            </a:pPr>
            <a:r>
              <a:t>However, plasma containing ions and electrons has to follow the magnetic field lines. Or you can also say that the magnetic field lines guide the plasma. </a:t>
            </a:r>
          </a:p>
          <a:p>
            <a:pPr>
              <a:defRPr sz="1700"/>
            </a:pPr>
            <a:r>
              <a:t>The solar wind plasma is glued to the IMF - or the IMF is glued to the plasma. </a:t>
            </a:r>
          </a:p>
          <a:p>
            <a:pPr>
              <a:defRPr sz="1700"/>
            </a:pPr>
            <a:r>
              <a:t>The plasma in the solar wind is considered as a gas, a group of particles behaving and moving in group. You don’t speak about that particular particle in the solar wind, you speak about the solar wind, a whole bunch together.</a:t>
            </a:r>
          </a:p>
          <a:p>
            <a:pPr>
              <a:defRPr sz="1700"/>
            </a:pPr>
            <a:r>
              <a:t>Cartoon</a:t>
            </a:r>
          </a:p>
          <a:p>
            <a:pPr>
              <a:defRPr sz="1700"/>
            </a:pPr>
          </a:p>
          <a:p>
            <a:pPr>
              <a:defRPr sz="1700"/>
            </a:pPr>
            <a:r>
              <a:t>Electrically charged particles have to follow the IMF. These electrically charged particles are considered as individuals and behave as individuals.</a:t>
            </a:r>
          </a:p>
          <a:p>
            <a:pPr>
              <a:defRPr sz="1700"/>
            </a:pPr>
            <a:r>
              <a:t>Cartoon</a:t>
            </a:r>
          </a:p>
          <a:p>
            <a:pPr>
              <a:defRPr sz="1700"/>
            </a:pPr>
          </a:p>
          <a:p>
            <a:pPr>
              <a:defRPr sz="1700"/>
            </a:pPr>
            <a:r>
              <a:t>Near Earth, the IMF still controls the solar wind and its movement. Much much further away from the Sun, the IMF becomes very weak and doesn’t control the solar wind anymore. But, this is not important for us. At 1AU, the IMF influences the plasma and the plasma the IMF.</a:t>
            </a:r>
          </a:p>
          <a:p>
            <a:pPr>
              <a:defRPr sz="1700"/>
            </a:pPr>
          </a:p>
          <a:p>
            <a:pPr>
              <a:defRPr sz="1700"/>
            </a:pPr>
          </a:p>
          <a:p>
            <a:pPr defTabSz="457200">
              <a:defRPr sz="1800"/>
            </a:pPr>
            <a:r>
              <a:t>About the animated gif: </a:t>
            </a:r>
          </a:p>
          <a:p>
            <a:pPr defTabSz="457200">
              <a:defRPr sz="1800"/>
            </a:pPr>
            <a:r>
              <a:t>Conceptual animation (not to scale) showing the sun's corona and solar wind.</a:t>
            </a:r>
          </a:p>
          <a:p>
            <a:pPr defTabSz="457200">
              <a:defRPr sz="1800"/>
            </a:pPr>
            <a:r>
              <a:t>Credits: NASA's Goddard Space Flight Center/Lisa Poje</a:t>
            </a:r>
          </a:p>
          <a:p>
            <a:pPr defTabSz="457200">
              <a:spcBef>
                <a:spcPts val="1200"/>
              </a:spcBef>
              <a:defRPr sz="2000"/>
            </a:pPr>
          </a:p>
          <a:p>
            <a:pPr defTabSz="457200">
              <a:spcBef>
                <a:spcPts val="1200"/>
              </a:spcBef>
              <a:defRPr sz="2000"/>
            </a:pPr>
            <a:r>
              <a:t>The solar wind is a continuous radial stream of solar plasma that leaves the sun and moves away from it. It fils the space between the planets with solar mass. The solar wind reaches the boundaries of the heliosphere, a magnetic shield around the Sun. In the heliosphere, the Sun sets the rules and you have solar weather. Outside the heliosphere, you have the rest of the galaxy. Earth is in the heliosphere.</a:t>
            </a:r>
          </a:p>
          <a:p>
            <a:pPr defTabSz="457200">
              <a:defRPr sz="2000"/>
            </a:pPr>
            <a:r>
              <a:t>A nice movie is found on </a:t>
            </a:r>
          </a:p>
          <a:p>
            <a:pPr defTabSz="457200">
              <a:spcBef>
                <a:spcPts val="1200"/>
              </a:spcBef>
              <a:defRPr sz="2000"/>
            </a:pPr>
            <a:r>
              <a:rPr u="sng">
                <a:hlinkClick r:id="rId3" invalidUrl="" action="" tgtFrame="" tooltip="" history="1" highlightClick="0" endSnd="0"/>
              </a:rPr>
              <a:t>https://www.nasa.gov/feature/goddard/2016/images-from-sun-s-edge-reveal-origins-of-solar-wind</a:t>
            </a:r>
          </a:p>
          <a:p>
            <a:pPr defTabSz="457200">
              <a:spcBef>
                <a:spcPts val="1200"/>
              </a:spcBef>
              <a:defRPr sz="2000"/>
            </a:pPr>
            <a:r>
              <a:t>https://youtu.be/QYM2_ytkjQo</a:t>
            </a:r>
          </a:p>
          <a:p>
            <a:pPr defTabSz="457200">
              <a:spcBef>
                <a:spcPts val="1200"/>
              </a:spcBef>
              <a:defRPr sz="1300">
                <a:latin typeface="Times"/>
                <a:ea typeface="Times"/>
                <a:cs typeface="Times"/>
                <a:sym typeface="Times"/>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defRPr sz="1700"/>
            </a:pPr>
            <a:r>
              <a:t>Magnetic reconnection triggers a sudden release of energy in the form of a flare, CME, particle event.</a:t>
            </a:r>
          </a:p>
          <a:p>
            <a:pPr>
              <a:defRPr sz="1700"/>
            </a:pPr>
            <a:r>
              <a:t> </a:t>
            </a:r>
          </a:p>
          <a:p>
            <a:pPr>
              <a:defRPr sz="1700"/>
            </a:pPr>
            <a:r>
              <a:t>Space weather is the change that occur in the space environment.</a:t>
            </a:r>
          </a:p>
          <a:p>
            <a:pPr>
              <a:defRPr sz="1700"/>
            </a:pPr>
          </a:p>
          <a:p>
            <a:pPr>
              <a:defRPr sz="1700"/>
            </a:pPr>
            <a:r>
              <a:t>A Flare is a sudden strong increase of the solar e.m. radiation. The light flash is localised on the solar surface.</a:t>
            </a:r>
          </a:p>
          <a:p>
            <a:pPr>
              <a:defRPr sz="1700"/>
            </a:pPr>
            <a:r>
              <a:t>SDO/AIA</a:t>
            </a:r>
          </a:p>
          <a:p>
            <a:pPr>
              <a:defRPr sz="1700"/>
            </a:pPr>
          </a:p>
          <a:p>
            <a:pPr>
              <a:defRPr sz="1700"/>
            </a:pPr>
            <a:r>
              <a:t>A Coronal Mass Ejection is a plasma cloud that is ejected into space. You consider it as a cloud and not as a bunch of individual particles. It is superimposed on the background solar wind. You can see a CME as a complex magnetic bag with different magnetic layers with plasma in it that travels as a tsunami through space. It can go faster/as fast as/slower than the background solar wind. When it is faster, you will see a shock in front of the cloud. This is exactly the same as the shock you see in front of a speed boat.</a:t>
            </a:r>
          </a:p>
          <a:p>
            <a:pPr>
              <a:defRPr sz="1700"/>
            </a:pPr>
            <a:r>
              <a:t>A CME is visible as a white cloud in corona graphic images like the one on the slide. A coronagraph is a telescope that creates an artificial eclipse and makes pictures in the visible light of the region around the sun. </a:t>
            </a:r>
          </a:p>
          <a:p>
            <a:pPr>
              <a:defRPr sz="1700"/>
            </a:pPr>
            <a:r>
              <a:t>SOHO/LASCO C2 (red) and LASCO C3 (blue)</a:t>
            </a:r>
          </a:p>
          <a:p>
            <a:pPr>
              <a:defRPr sz="1700"/>
            </a:pPr>
          </a:p>
          <a:p>
            <a:pPr>
              <a:defRPr sz="1700"/>
            </a:pPr>
            <a:r>
              <a:t>A coronal hole is a structure in the solar corona that you see as a black area in the EUV. It looks black because there is less plasma present that radiates in the EUV. The magnetic field lines are open, i.e. fan out into space. There are no magnetic loops above a coronal hole. The solar wind emanating from a CH is faster compared to the usual solar wind.</a:t>
            </a:r>
          </a:p>
          <a:p>
            <a:pPr>
              <a:defRPr sz="1700"/>
            </a:pPr>
            <a:r>
              <a:t>SDO/AIA</a:t>
            </a:r>
          </a:p>
          <a:p>
            <a:pPr>
              <a:defRPr sz="1700"/>
            </a:pPr>
          </a:p>
          <a:p>
            <a:pPr>
              <a:defRPr sz="1700"/>
            </a:pPr>
            <a:r>
              <a:t>A particle storm is a bunch of electrically charged particles that circle around the IMF lines into space. They may impact telescopes. They are seen as white stripes and dots: this are particles that fall into the lens and blind the pixel(s). During that particular moment, the telescope can’t see anymore through the impacted pixels. You can say that the dots and stripes represent a sort of in situ measurement. </a:t>
            </a:r>
          </a:p>
          <a:p>
            <a:pPr>
              <a:defRPr sz="1700"/>
            </a:pPr>
          </a:p>
          <a:p>
            <a:pPr>
              <a:defRPr sz="1700"/>
            </a:pPr>
            <a:r>
              <a:t>In situ means that you measure a parameter local. Remote sensing means that you look at something from a distance. </a:t>
            </a:r>
          </a:p>
          <a:p>
            <a:pPr>
              <a:defRPr sz="1700"/>
            </a:pPr>
          </a:p>
          <a:p>
            <a:pPr>
              <a:defRPr sz="1700"/>
            </a:pPr>
            <a:r>
              <a:t>Near Earth, the IMF still controls the solar wind and its movement. If we would go much much further, the CME magnetic bag with solar plasma would be almost empty (all the solar material is spread over an immense volume) and the magnetic bag would have evaporated. But, this doesn’t matter for us. We are at 1AU and at 1AU the IMF and solar plasma make space weather in a normal way, in an extreme way.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Impact on Earth environment according to the NOAA space weather scales</a:t>
            </a:r>
          </a:p>
          <a:p>
            <a:pPr/>
          </a:p>
          <a:p>
            <a:pPr>
              <a:defRPr b="1"/>
            </a:pPr>
            <a:r>
              <a:t>Radio blackout</a:t>
            </a:r>
          </a:p>
          <a:p>
            <a:pPr/>
            <a:r>
              <a:t>Impact on navigation &amp; radio communication</a:t>
            </a:r>
          </a:p>
          <a:p>
            <a:pPr/>
          </a:p>
          <a:p>
            <a:pPr/>
            <a:r>
              <a:t>Affects communications, and on rare occasions GNSS navigation.</a:t>
            </a:r>
          </a:p>
          <a:p>
            <a:pPr/>
            <a:r>
              <a:t>Daylight side impact only.</a:t>
            </a:r>
          </a:p>
          <a:p>
            <a:pPr/>
            <a:r>
              <a:t>May last from a few minutes to a few hours and are much shorter duration than geomagnetic storms. </a:t>
            </a:r>
          </a:p>
          <a:p>
            <a:pPr/>
          </a:p>
          <a:p>
            <a:pPr>
              <a:defRPr b="1"/>
            </a:pPr>
            <a:r>
              <a:t>Geomagnetic storm</a:t>
            </a:r>
          </a:p>
          <a:p>
            <a:pPr/>
            <a:r>
              <a:t>Radio communication, HF and LF </a:t>
            </a:r>
          </a:p>
          <a:p>
            <a:pPr/>
            <a:r>
              <a:t>Satellite operations </a:t>
            </a:r>
          </a:p>
          <a:p>
            <a:pPr/>
            <a:r>
              <a:t>Power systems, e.g. GIC</a:t>
            </a:r>
          </a:p>
          <a:p>
            <a:pPr/>
            <a:r>
              <a:t>Aurora</a:t>
            </a:r>
          </a:p>
          <a:p>
            <a:pPr/>
            <a:r>
              <a:t>—&gt; affect communication and GNSS navigation in the HNH and HSH regions and sometimes include MNH and MSH regions. EQN and EQS may be affected during the worst storms.</a:t>
            </a:r>
          </a:p>
          <a:p>
            <a:pPr/>
          </a:p>
          <a:p>
            <a:pPr/>
          </a:p>
          <a:p>
            <a:pPr>
              <a:defRPr b="1"/>
            </a:pPr>
            <a:r>
              <a:t>Solar radiation storm</a:t>
            </a:r>
          </a:p>
          <a:p>
            <a:pPr/>
            <a:r>
              <a:t>Biological impact</a:t>
            </a:r>
          </a:p>
          <a:p>
            <a:pPr/>
            <a:r>
              <a:t>Satellite operations</a:t>
            </a:r>
          </a:p>
          <a:p>
            <a:pPr/>
            <a:r>
              <a:t>HF communication in the polar regions - degradation or black out (PCA)</a:t>
            </a:r>
          </a:p>
          <a:p>
            <a:pPr/>
            <a:r>
              <a:t>Navigation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Impact on Earth environment according to the NOAA space weather scales</a:t>
            </a:r>
          </a:p>
          <a:p>
            <a:pPr/>
          </a:p>
          <a:p>
            <a:pPr>
              <a:defRPr b="1"/>
            </a:pPr>
            <a:r>
              <a:t>Radio blackout</a:t>
            </a:r>
          </a:p>
          <a:p>
            <a:pPr/>
            <a:r>
              <a:t>Impact on navigation &amp; radio communication</a:t>
            </a:r>
          </a:p>
          <a:p>
            <a:pPr/>
          </a:p>
          <a:p>
            <a:pPr/>
            <a:r>
              <a:t>Affects communications, and on rare occasions GNSS navigation.</a:t>
            </a:r>
          </a:p>
          <a:p>
            <a:pPr/>
            <a:r>
              <a:t>Daylight side impact only.</a:t>
            </a:r>
          </a:p>
          <a:p>
            <a:pPr/>
            <a:r>
              <a:t>May last from a few minutes to a few hours and are much shorter duration than geomagnetic storms. </a:t>
            </a:r>
          </a:p>
          <a:p>
            <a:pPr/>
          </a:p>
          <a:p>
            <a:pPr>
              <a:defRPr b="1"/>
            </a:pPr>
            <a:r>
              <a:t>Geomagnetic storm</a:t>
            </a:r>
          </a:p>
          <a:p>
            <a:pPr/>
            <a:r>
              <a:t>Radio communication, HF and LF </a:t>
            </a:r>
          </a:p>
          <a:p>
            <a:pPr/>
            <a:r>
              <a:t>Satellite operations </a:t>
            </a:r>
          </a:p>
          <a:p>
            <a:pPr/>
            <a:r>
              <a:t>Power systems, e.g. GIC</a:t>
            </a:r>
          </a:p>
          <a:p>
            <a:pPr/>
            <a:r>
              <a:t>Aurora</a:t>
            </a:r>
          </a:p>
          <a:p>
            <a:pPr/>
            <a:r>
              <a:t>—&gt; affect communication and GNSS navigation in the HNH and HSH regions and sometimes include MNH and MSH regions. EQN and EQS may be affected during the worst storms.</a:t>
            </a:r>
          </a:p>
          <a:p>
            <a:pPr/>
          </a:p>
          <a:p>
            <a:pPr/>
          </a:p>
          <a:p>
            <a:pPr>
              <a:defRPr b="1"/>
            </a:pPr>
            <a:r>
              <a:t>Solar radiation storm</a:t>
            </a:r>
          </a:p>
          <a:p>
            <a:pPr/>
            <a:r>
              <a:t>Biological impact</a:t>
            </a:r>
          </a:p>
          <a:p>
            <a:pPr/>
            <a:r>
              <a:t>Satellite operations</a:t>
            </a:r>
          </a:p>
          <a:p>
            <a:pPr/>
            <a:r>
              <a:t>HF communication in the polar regions - degradation or black out (PCA)</a:t>
            </a:r>
          </a:p>
          <a:p>
            <a:pPr/>
            <a:r>
              <a:t>Navigation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These bursts are triggered by a solar event.</a:t>
            </a:r>
          </a:p>
          <a:p>
            <a:pPr/>
            <a:r>
              <a:t>Signature of presence of a CME, flare</a:t>
            </a:r>
          </a:p>
          <a:p>
            <a:pPr/>
          </a:p>
          <a:p>
            <a:pPr/>
            <a:r>
              <a:t>******************</a:t>
            </a:r>
          </a:p>
          <a:p>
            <a:pPr/>
          </a:p>
          <a:p>
            <a:pPr/>
            <a:r>
              <a:t>Detected by measuring e.m. waves in the radio wavelength</a:t>
            </a:r>
          </a:p>
          <a:p>
            <a:pPr/>
            <a:r>
              <a:t>Type II, III and IV are important for space weather.</a:t>
            </a:r>
          </a:p>
          <a:p>
            <a:pPr/>
          </a:p>
          <a:p>
            <a:pPr/>
            <a:r>
              <a:t>We can measure the </a:t>
            </a:r>
            <a:r>
              <a:rPr b="1"/>
              <a:t>solar e.m. radio output and put it into a spectrogram</a:t>
            </a:r>
            <a:r>
              <a:t>.</a:t>
            </a:r>
          </a:p>
          <a:p>
            <a:pPr/>
            <a:r>
              <a:t>At low frequencies, </a:t>
            </a:r>
            <a:r>
              <a:rPr b="1"/>
              <a:t>5 types</a:t>
            </a:r>
            <a:r>
              <a:t> of radio wave bursts are seen, </a:t>
            </a:r>
            <a:r>
              <a:rPr b="1"/>
              <a:t>each with a unique signature in frequency and time.</a:t>
            </a:r>
            <a:endParaRPr b="1"/>
          </a:p>
          <a:p>
            <a:pPr/>
            <a:endParaRPr b="1"/>
          </a:p>
          <a:p>
            <a:pPr/>
          </a:p>
          <a:p>
            <a:pPr/>
            <a:r>
              <a:t>Mind the orientation of the vertical axis! Other figures may have a reversed direction. As the frequency is proportional to the square root of the density, and the density decreases with increasing distance from the Sun, a decreasing frequency means locations higher up in the solar atmosphere.</a:t>
            </a:r>
          </a:p>
          <a:p>
            <a:pPr/>
          </a:p>
          <a:p>
            <a:pPr/>
            <a:r>
              <a:t>The ionospheric cut-off frequency is around 15MHz (due to too low frequency and so reflected by ionosphere). In order to observe radio disturbances below this frequency, one has to use satellites (above the earth atmosphere) such as STEREO/SWAVES or WIND. Radio bursts at low frequencies (&lt; 15 MHz) are of particular interest because they are associated with energetic CMEs that travel far into the interplanetary (IP) medium and affect Earth’s space environment if Earth-directed. Low frequency radio emission needs to be observed from space because of the ionospheric cutoff.</a:t>
            </a:r>
          </a:p>
          <a:p>
            <a:pPr/>
            <a:r>
              <a:t>Example: https://stereo-ssc.nascom.nasa.gov/browse/2017/01/16/insitu.shtml</a:t>
            </a:r>
          </a:p>
          <a:p>
            <a:pPr/>
          </a:p>
          <a:p>
            <a:pPr/>
          </a:p>
          <a:p>
            <a:pPr/>
            <a:r>
              <a:t>Coronal Mass Ejections and solar radio emissions, N. Gopalswamy</a:t>
            </a:r>
          </a:p>
          <a:p>
            <a:pPr/>
            <a:r>
              <a:t>http://citeseerx.ist.psu.edu/viewdoc/download?doi=10.1.1.708.626&amp;rep=rep1&amp;type=pdf</a:t>
            </a:r>
          </a:p>
          <a:p>
            <a:pPr/>
            <a:r>
              <a:t>Gopalswamy: The three most relevant to space weather radio burst types are type II, III, and IV. Three types of low-frequency non-thermal radio bursts are associated with coronal mass ejections (CMEs): Type III bursts due to accelerated electrons propagating along open magnetic field lines, type II bursts due to electrons accelerated in shocks, and type IV bursts due to electrons trapped in post-eruption arcades behind CMEs.</a:t>
            </a:r>
          </a:p>
          <a:p>
            <a:pPr/>
          </a:p>
          <a:p>
            <a:pPr/>
            <a:r>
              <a:t>[Radio burst type II, III, and IV are also the only ones that ever get mentioned in the Ursigrams. ]</a:t>
            </a:r>
          </a:p>
          <a:p>
            <a:pPr/>
          </a:p>
          <a:p>
            <a:pPr/>
            <a:r>
              <a:t>**************</a:t>
            </a:r>
          </a:p>
          <a:p>
            <a:pPr/>
          </a:p>
          <a:p>
            <a:pPr/>
            <a:r>
              <a:t>A type II burst is caused by a shock that triggers the local plasma to emit radio waves. While </a:t>
            </a:r>
            <a:r>
              <a:rPr b="1"/>
              <a:t>most of the interplanetary shocks are CME-driven, coronal shock waves can be attributed to solar flares</a:t>
            </a:r>
            <a:r>
              <a:t>, CMEs, or some combination of these two phenomena. Since the acceleration phase of the CME and the flare impulsive phase are usually closely synchronized, it is </a:t>
            </a:r>
            <a:r>
              <a:rPr b="1"/>
              <a:t>hard to distinguish between the flare energy-release effects and the CME expansion</a:t>
            </a:r>
            <a:r>
              <a:t>. Due to this problem the origin of the coronal shocks, i.e. metric type II bursts, still remains unresolved.</a:t>
            </a:r>
          </a:p>
          <a:p>
            <a:pPr/>
          </a:p>
          <a:p>
            <a:pPr/>
            <a:r>
              <a:t>Type II</a:t>
            </a:r>
          </a:p>
          <a:p>
            <a:pPr/>
            <a:r>
              <a:t>	type II burst, slowly drifting, often with fundamental/2nd harmonic structure, due to plasma emission</a:t>
            </a:r>
          </a:p>
          <a:p>
            <a:pPr/>
            <a:r>
              <a:t>	cause is a shock wave, propagating at 500-2000 km/s outward into the corona into interplanetary space (also seen down to kilometric wavelengths).</a:t>
            </a:r>
          </a:p>
          <a:p>
            <a:pPr/>
          </a:p>
          <a:p>
            <a:pPr/>
            <a:r>
              <a:t>Type III</a:t>
            </a:r>
          </a:p>
          <a:p>
            <a:pPr/>
            <a:r>
              <a:t>	◦	type III burst, rapidly drifting, often with fundamental/2nd harmonic structure, due to plasma emission.  The fundamental is highly o-mode polarized, and the 2nd harmonic is weakly (15%) x-mode polarized.</a:t>
            </a:r>
          </a:p>
          <a:p>
            <a:pPr/>
            <a:r>
              <a:t>	▪	cause is a stream, or </a:t>
            </a:r>
            <a:r>
              <a:rPr b="1"/>
              <a:t>beam, of electrons moving at speed ~ c/3, propagating from low corona into interplanetary space </a:t>
            </a:r>
            <a:r>
              <a:t>(also seen down to kilometric wavelengths).</a:t>
            </a:r>
          </a:p>
          <a:p>
            <a:pPr/>
            <a:r>
              <a:t>	◦	type III storm -- a long lasting (up to a day or more) series of type III bursts, RS (reverse slope) bursts, reverse-drift pairs, and continuum.</a:t>
            </a:r>
          </a:p>
          <a:p>
            <a:pPr/>
          </a:p>
          <a:p>
            <a:pPr/>
            <a:r>
              <a:t>Type IV</a:t>
            </a:r>
          </a:p>
          <a:p>
            <a:pPr/>
            <a:r>
              <a:t>	◦	stationary type IV -- broadband continuum emission, sometimes highly polarized, due to either plasma emission (o-mode polarized) or gyrosynchrotron emission (x-mode polarized).</a:t>
            </a:r>
          </a:p>
          <a:p>
            <a:pPr/>
            <a:r>
              <a:t>	▪	cause is a plasmoid or high, filled loops of non-thermal particles</a:t>
            </a:r>
          </a:p>
          <a:p>
            <a:pPr/>
            <a:r>
              <a:t>	◦	moving type IV -- a similar cause, but entrained in a CME or expanding arch.</a:t>
            </a:r>
          </a:p>
          <a:p>
            <a:pPr/>
          </a:p>
          <a:p>
            <a:pPr/>
            <a:r>
              <a:t>Type V</a:t>
            </a:r>
          </a:p>
          <a:p>
            <a:pPr/>
            <a:r>
              <a:t>	◦	type V burst, continuum emission following a type III burst, x-mode polarized (opposite sense to the associated type III)</a:t>
            </a:r>
          </a:p>
          <a:p>
            <a:pPr/>
            <a:r>
              <a:t>	▪	cause is </a:t>
            </a:r>
            <a:r>
              <a:rPr b="1"/>
              <a:t>slower type III-like electrons</a:t>
            </a:r>
            <a:r>
              <a:t> in widely diverging magnetic fields, with both forward and counterstreaming langmuir waves, perhaps generated by previous passage of type III electrons.</a:t>
            </a:r>
          </a:p>
          <a:p>
            <a:pPr/>
            <a:r>
              <a:t>linked with a solar event, like a flare, CME, languir waves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Signature of presence of a CME, flare</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Impact of SRB itself</a:t>
            </a:r>
          </a:p>
          <a:p>
            <a:pPr/>
            <a:r>
              <a:t>GPS station</a:t>
            </a:r>
          </a:p>
          <a:p>
            <a:pPr/>
            <a:r>
              <a:t>Signal/noise - signal is from the satellite. GPS receivers are designed to be sensible to the signal above them, not at the horizon.</a:t>
            </a:r>
          </a:p>
          <a:p>
            <a:pPr/>
            <a:r>
              <a:t>When there is a strong radio burst - in the typical GPS frequencies - the noise increases.</a:t>
            </a:r>
          </a:p>
          <a:p>
            <a:pPr/>
            <a:r>
              <a:t>GPS receiver ontvangt signalen die niet van een satelliet komen maar van de Zon. De GPS ontvanger maakt geen onderscheid tussen solar noise en satelliet signaal.</a:t>
            </a:r>
          </a:p>
          <a:p>
            <a:pPr/>
          </a:p>
          <a:p>
            <a:pPr/>
            <a:r>
              <a:t>Radar interference </a:t>
            </a:r>
          </a:p>
          <a:p>
            <a:pPr/>
            <a:r>
              <a:t>Radars are monitoring the planes near the horizon - descending and ascending planes</a:t>
            </a:r>
          </a:p>
          <a:p>
            <a:pPr/>
          </a:p>
          <a:p>
            <a:pPr/>
          </a:p>
          <a:p>
            <a:pPr/>
            <a:r>
              <a:t>SRB can impact HF communication (no feedback from industry) and navigation</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 Photo - Dark copy 3">
    <p:bg>
      <p:bgPr>
        <a:solidFill>
          <a:srgbClr val="FFFFFF"/>
        </a:solidFill>
      </p:bgPr>
    </p:bg>
    <p:spTree>
      <p:nvGrpSpPr>
        <p:cNvPr id="1" name=""/>
        <p:cNvGrpSpPr/>
        <p:nvPr/>
      </p:nvGrpSpPr>
      <p:grpSpPr>
        <a:xfrm>
          <a:off x="0" y="0"/>
          <a:ext cx="0" cy="0"/>
          <a:chOff x="0" y="0"/>
          <a:chExt cx="0" cy="0"/>
        </a:xfrm>
      </p:grpSpPr>
      <p:pic>
        <p:nvPicPr>
          <p:cNvPr id="11" name="forecatser-def-500.png" descr="forecatser-def-500.png"/>
          <p:cNvPicPr>
            <a:picLocks noChangeAspect="1"/>
          </p:cNvPicPr>
          <p:nvPr/>
        </p:nvPicPr>
        <p:blipFill>
          <a:blip r:embed="rId2">
            <a:extLst/>
          </a:blip>
          <a:stretch>
            <a:fillRect/>
          </a:stretch>
        </p:blipFill>
        <p:spPr>
          <a:xfrm>
            <a:off x="2680991" y="5010391"/>
            <a:ext cx="2376671" cy="2386178"/>
          </a:xfrm>
          <a:prstGeom prst="rect">
            <a:avLst/>
          </a:prstGeom>
          <a:ln w="12700">
            <a:miter lim="400000"/>
          </a:ln>
        </p:spPr>
      </p:pic>
      <p:sp>
        <p:nvSpPr>
          <p:cNvPr id="12" name="PECASUS…"/>
          <p:cNvSpPr txBox="1"/>
          <p:nvPr/>
        </p:nvSpPr>
        <p:spPr>
          <a:xfrm>
            <a:off x="5550859" y="1214900"/>
            <a:ext cx="7423349" cy="732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defRPr cap="all" sz="3600">
                <a:latin typeface="Gill Sans SemiBold"/>
                <a:ea typeface="Gill Sans SemiBold"/>
                <a:cs typeface="Gill Sans SemiBold"/>
                <a:sym typeface="Gill Sans SemiBold"/>
              </a:defRPr>
            </a:pPr>
            <a:r>
              <a:t>PECASUS</a:t>
            </a:r>
          </a:p>
          <a:p>
            <a:pPr defTabSz="584200">
              <a:defRPr sz="3400">
                <a:solidFill>
                  <a:srgbClr val="535353"/>
                </a:solidFill>
                <a:latin typeface="+mn-lt"/>
                <a:ea typeface="+mn-ea"/>
                <a:cs typeface="+mn-cs"/>
                <a:sym typeface="Gill Sans Light"/>
              </a:defRPr>
            </a:pPr>
            <a:r>
              <a:t>For civil aviation </a:t>
            </a:r>
          </a:p>
          <a:p>
            <a:pPr defTabSz="584200">
              <a:defRPr cap="all" sz="3600">
                <a:latin typeface="Gill Sans SemiBold"/>
                <a:ea typeface="Gill Sans SemiBold"/>
                <a:cs typeface="Gill Sans SemiBold"/>
                <a:sym typeface="Gill Sans SemiBold"/>
              </a:defRPr>
            </a:pPr>
          </a:p>
          <a:p>
            <a:pPr defTabSz="584200">
              <a:defRPr cap="all" sz="3600">
                <a:latin typeface="Gill Sans SemiBold"/>
                <a:ea typeface="Gill Sans SemiBold"/>
                <a:cs typeface="Gill Sans SemiBold"/>
                <a:sym typeface="Gill Sans SemiBold"/>
              </a:defRPr>
            </a:pPr>
          </a:p>
          <a:p>
            <a:pPr defTabSz="584200">
              <a:defRPr cap="all" sz="3600">
                <a:latin typeface="Gill Sans SemiBold"/>
                <a:ea typeface="Gill Sans SemiBold"/>
                <a:cs typeface="Gill Sans SemiBold"/>
                <a:sym typeface="Gill Sans SemiBold"/>
              </a:defRPr>
            </a:pPr>
          </a:p>
          <a:p>
            <a:pPr defTabSz="584200">
              <a:defRPr cap="all" sz="3600">
                <a:latin typeface="Gill Sans SemiBold"/>
                <a:ea typeface="Gill Sans SemiBold"/>
                <a:cs typeface="Gill Sans SemiBold"/>
                <a:sym typeface="Gill Sans SemiBold"/>
              </a:defRPr>
            </a:pPr>
            <a:r>
              <a:t>SPACE weather </a:t>
            </a:r>
          </a:p>
          <a:p>
            <a:pPr defTabSz="584200">
              <a:defRPr cap="all" sz="3600">
                <a:latin typeface="Gill Sans SemiBold"/>
                <a:ea typeface="Gill Sans SemiBold"/>
                <a:cs typeface="Gill Sans SemiBold"/>
                <a:sym typeface="Gill Sans SemiBold"/>
              </a:defRPr>
            </a:pPr>
            <a:r>
              <a:t>introductory course</a:t>
            </a:r>
          </a:p>
          <a:p>
            <a:pPr defTabSz="584200">
              <a:defRPr sz="3400">
                <a:latin typeface="+mn-lt"/>
                <a:ea typeface="+mn-ea"/>
                <a:cs typeface="+mn-cs"/>
                <a:sym typeface="Gill Sans Light"/>
              </a:defRPr>
            </a:pPr>
            <a:r>
              <a:t>For space weather operators</a:t>
            </a:r>
          </a:p>
        </p:txBody>
      </p:sp>
      <p:pic>
        <p:nvPicPr>
          <p:cNvPr id="13" name="C8-bmvsNbMXf0QIfKc4tUUHjYtjDPe98zdRChjYLFrPhtyhFaWyQjAJPdbP335ApPiqD6g0IdvIkJOOKxKpWW2B04zOEiHN_28jyqphDUYLsjRXsCBUBfYrifScO_20u4LUQxl8J.png" descr="C8-bmvsNbMXf0QIfKc4tUUHjYtjDPe98zdRChjYLFrPhtyhFaWyQjAJPdbP335ApPiqD6g0IdvIkJOOKxKpWW2B04zOEiHN_28jyqphDUYLsjRXsCBUBfYrifScO_20u4LUQxl8J.png"/>
          <p:cNvPicPr>
            <a:picLocks noChangeAspect="1"/>
          </p:cNvPicPr>
          <p:nvPr/>
        </p:nvPicPr>
        <p:blipFill>
          <a:blip r:embed="rId3">
            <a:extLst/>
          </a:blip>
          <a:stretch>
            <a:fillRect/>
          </a:stretch>
        </p:blipFill>
        <p:spPr>
          <a:xfrm>
            <a:off x="2197614" y="2292904"/>
            <a:ext cx="3343424" cy="2507568"/>
          </a:xfrm>
          <a:prstGeom prst="rect">
            <a:avLst/>
          </a:prstGeom>
          <a:ln w="12700">
            <a:miter lim="400000"/>
          </a:ln>
        </p:spPr>
      </p:pic>
      <p:sp>
        <p:nvSpPr>
          <p:cNvPr id="14" name="Slide Number"/>
          <p:cNvSpPr txBox="1"/>
          <p:nvPr>
            <p:ph type="sldNum" sz="quarter" idx="2"/>
          </p:nvPr>
        </p:nvSpPr>
        <p:spPr>
          <a:xfrm>
            <a:off x="7346950" y="9169400"/>
            <a:ext cx="342900" cy="355600"/>
          </a:xfrm>
          <a:prstGeom prst="rect">
            <a:avLst/>
          </a:prstGeom>
        </p:spPr>
        <p:txBody>
          <a:bodyPr anchor="b"/>
          <a:lstStyle>
            <a:lvl1pPr algn="r">
              <a:defRPr>
                <a:solidFill>
                  <a:srgbClr val="23232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10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11" name="Title Text"/>
          <p:cNvSpPr txBox="1"/>
          <p:nvPr>
            <p:ph type="title"/>
          </p:nvPr>
        </p:nvSpPr>
        <p:spPr>
          <a:prstGeom prst="rect">
            <a:avLst/>
          </a:prstGeom>
        </p:spPr>
        <p:txBody>
          <a:bodyPr/>
          <a:lstStyle/>
          <a:p>
            <a:pPr/>
            <a:r>
              <a:t>Title Text</a:t>
            </a:r>
          </a:p>
        </p:txBody>
      </p:sp>
      <p:sp>
        <p:nvSpPr>
          <p:cNvPr id="112" name="Body Level One…"/>
          <p:cNvSpPr txBox="1"/>
          <p:nvPr>
            <p:ph type="body" idx="1"/>
          </p:nvPr>
        </p:nvSpPr>
        <p:spPr>
          <a:xfrm>
            <a:off x="355600" y="2730500"/>
            <a:ext cx="122936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20" name="Title Text"/>
          <p:cNvSpPr txBox="1"/>
          <p:nvPr>
            <p:ph type="title"/>
          </p:nvPr>
        </p:nvSpPr>
        <p:spPr>
          <a:xfrm>
            <a:off x="1270000" y="1638300"/>
            <a:ext cx="10464800" cy="3302000"/>
          </a:xfrm>
          <a:prstGeom prst="rect">
            <a:avLst/>
          </a:prstGeom>
        </p:spPr>
        <p:txBody>
          <a:bodyPr anchor="b">
            <a:noAutofit/>
          </a:bodyPr>
          <a:lstStyle>
            <a:lvl1pPr>
              <a:defRPr cap="none" sz="8400">
                <a:solidFill>
                  <a:srgbClr val="000000"/>
                </a:solidFill>
                <a:latin typeface="+mj-lt"/>
                <a:ea typeface="+mj-ea"/>
                <a:cs typeface="+mj-cs"/>
                <a:sym typeface="Gill Sans"/>
              </a:defRPr>
            </a:lvl1pPr>
          </a:lstStyle>
          <a:p>
            <a:pPr/>
            <a:r>
              <a:t>Title Text</a:t>
            </a:r>
          </a:p>
        </p:txBody>
      </p:sp>
      <p:sp>
        <p:nvSpPr>
          <p:cNvPr id="121" name="Body Level One…"/>
          <p:cNvSpPr txBox="1"/>
          <p:nvPr>
            <p:ph type="body" sz="quarter" idx="1"/>
          </p:nvPr>
        </p:nvSpPr>
        <p:spPr>
          <a:xfrm>
            <a:off x="1270000" y="5029200"/>
            <a:ext cx="10464800" cy="1130300"/>
          </a:xfrm>
          <a:prstGeom prst="rect">
            <a:avLst/>
          </a:prstGeom>
        </p:spPr>
        <p:txBody>
          <a:bodyPr anchor="t">
            <a:noAutofit/>
          </a:bodyPr>
          <a:lstStyle>
            <a:lvl1pPr marL="0" indent="0" algn="ctr">
              <a:lnSpc>
                <a:spcPct val="100000"/>
              </a:lnSpc>
              <a:spcBef>
                <a:spcPts val="0"/>
              </a:spcBef>
              <a:buSzTx/>
              <a:buNone/>
              <a:defRPr sz="3600">
                <a:solidFill>
                  <a:srgbClr val="000000"/>
                </a:solidFill>
                <a:latin typeface="+mj-lt"/>
                <a:ea typeface="+mj-ea"/>
                <a:cs typeface="+mj-cs"/>
                <a:sym typeface="Gill Sans"/>
              </a:defRPr>
            </a:lvl1pPr>
            <a:lvl2pPr marL="0" indent="0" algn="ctr">
              <a:lnSpc>
                <a:spcPct val="100000"/>
              </a:lnSpc>
              <a:spcBef>
                <a:spcPts val="0"/>
              </a:spcBef>
              <a:buSzTx/>
              <a:buNone/>
              <a:defRPr sz="3600">
                <a:solidFill>
                  <a:srgbClr val="000000"/>
                </a:solidFill>
                <a:latin typeface="+mj-lt"/>
                <a:ea typeface="+mj-ea"/>
                <a:cs typeface="+mj-cs"/>
                <a:sym typeface="Gill Sans"/>
              </a:defRPr>
            </a:lvl2pPr>
            <a:lvl3pPr marL="0" indent="0" algn="ctr">
              <a:lnSpc>
                <a:spcPct val="100000"/>
              </a:lnSpc>
              <a:spcBef>
                <a:spcPts val="0"/>
              </a:spcBef>
              <a:buSzTx/>
              <a:buNone/>
              <a:defRPr sz="3600">
                <a:solidFill>
                  <a:srgbClr val="000000"/>
                </a:solidFill>
                <a:latin typeface="+mj-lt"/>
                <a:ea typeface="+mj-ea"/>
                <a:cs typeface="+mj-cs"/>
                <a:sym typeface="Gill Sans"/>
              </a:defRPr>
            </a:lvl3pPr>
            <a:lvl4pPr marL="0" indent="0" algn="ctr">
              <a:lnSpc>
                <a:spcPct val="100000"/>
              </a:lnSpc>
              <a:spcBef>
                <a:spcPts val="0"/>
              </a:spcBef>
              <a:buSzTx/>
              <a:buNone/>
              <a:defRPr sz="3600">
                <a:solidFill>
                  <a:srgbClr val="000000"/>
                </a:solidFill>
                <a:latin typeface="+mj-lt"/>
                <a:ea typeface="+mj-ea"/>
                <a:cs typeface="+mj-cs"/>
                <a:sym typeface="Gill Sans"/>
              </a:defRPr>
            </a:lvl4pPr>
            <a:lvl5pPr marL="0" indent="0" algn="ctr">
              <a:lnSpc>
                <a:spcPct val="100000"/>
              </a:lnSpc>
              <a:spcBef>
                <a:spcPts val="0"/>
              </a:spcBef>
              <a:buSzTx/>
              <a:buNone/>
              <a:defRPr sz="3600">
                <a:solidFill>
                  <a:srgbClr val="000000"/>
                </a:solidFill>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xfrm>
            <a:off x="6324600" y="9258300"/>
            <a:ext cx="342900" cy="368300"/>
          </a:xfrm>
          <a:prstGeom prst="rect">
            <a:avLst/>
          </a:prstGeom>
        </p:spPr>
        <p:txBody>
          <a:bodyPr/>
          <a:lstStyle>
            <a:lvl1pPr>
              <a:defRPr>
                <a:solidFill>
                  <a:srgbClr val="000000"/>
                </a:solidFill>
                <a:latin typeface="+mj-lt"/>
                <a:ea typeface="+mj-ea"/>
                <a:cs typeface="+mj-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copy 1">
    <p:bg>
      <p:bgPr>
        <a:solidFill>
          <a:srgbClr val="FFFFFF"/>
        </a:solidFill>
      </p:bgPr>
    </p:bg>
    <p:spTree>
      <p:nvGrpSpPr>
        <p:cNvPr id="1" name=""/>
        <p:cNvGrpSpPr/>
        <p:nvPr/>
      </p:nvGrpSpPr>
      <p:grpSpPr>
        <a:xfrm>
          <a:off x="0" y="0"/>
          <a:ext cx="0" cy="0"/>
          <a:chOff x="0" y="0"/>
          <a:chExt cx="0" cy="0"/>
        </a:xfrm>
      </p:grpSpPr>
      <p:sp>
        <p:nvSpPr>
          <p:cNvPr id="21" name="Title Text"/>
          <p:cNvSpPr txBox="1"/>
          <p:nvPr>
            <p:ph type="title"/>
          </p:nvPr>
        </p:nvSpPr>
        <p:spPr>
          <a:xfrm>
            <a:off x="355600" y="6477000"/>
            <a:ext cx="12293600" cy="1282700"/>
          </a:xfrm>
          <a:prstGeom prst="rect">
            <a:avLst/>
          </a:prstGeom>
        </p:spPr>
        <p:txBody>
          <a:bodyPr>
            <a:noAutofit/>
          </a:bodyPr>
          <a:lstStyle>
            <a:lvl1pPr>
              <a:defRPr>
                <a:solidFill>
                  <a:srgbClr val="000000"/>
                </a:solidFill>
              </a:defRPr>
            </a:lvl1pPr>
          </a:lstStyle>
          <a:p>
            <a:pPr/>
            <a:r>
              <a:t>Title Text</a:t>
            </a:r>
          </a:p>
        </p:txBody>
      </p:sp>
      <p:sp>
        <p:nvSpPr>
          <p:cNvPr id="22" name="Body Level One…"/>
          <p:cNvSpPr txBox="1"/>
          <p:nvPr>
            <p:ph type="body" sz="quarter" idx="1"/>
          </p:nvPr>
        </p:nvSpPr>
        <p:spPr>
          <a:xfrm>
            <a:off x="355600" y="7747000"/>
            <a:ext cx="12293600" cy="800100"/>
          </a:xfrm>
          <a:prstGeom prst="rect">
            <a:avLst/>
          </a:prstGeom>
        </p:spPr>
        <p:txBody>
          <a:bodyPr anchor="t">
            <a:noAutofit/>
          </a:bodyPr>
          <a:lstStyle>
            <a:lvl1pPr marL="0" indent="0" algn="ctr">
              <a:lnSpc>
                <a:spcPct val="100000"/>
              </a:lnSpc>
              <a:spcBef>
                <a:spcPts val="0"/>
              </a:spcBef>
              <a:buClr>
                <a:srgbClr val="535353"/>
              </a:buClr>
              <a:buSzTx/>
              <a:buNone/>
              <a:defRPr sz="3800">
                <a:solidFill>
                  <a:srgbClr val="000000"/>
                </a:solidFill>
              </a:defRPr>
            </a:lvl1pPr>
            <a:lvl2pPr marL="0" indent="0" algn="ctr">
              <a:lnSpc>
                <a:spcPct val="100000"/>
              </a:lnSpc>
              <a:spcBef>
                <a:spcPts val="0"/>
              </a:spcBef>
              <a:buClr>
                <a:srgbClr val="535353"/>
              </a:buClr>
              <a:buSzTx/>
              <a:buNone/>
              <a:defRPr sz="3800"/>
            </a:lvl2pPr>
            <a:lvl3pPr marL="0" indent="0" algn="ctr">
              <a:lnSpc>
                <a:spcPct val="100000"/>
              </a:lnSpc>
              <a:spcBef>
                <a:spcPts val="0"/>
              </a:spcBef>
              <a:buClr>
                <a:srgbClr val="535353"/>
              </a:buClr>
              <a:buSzTx/>
              <a:buNone/>
              <a:defRPr sz="3800"/>
            </a:lvl3pPr>
            <a:lvl4pPr marL="0" indent="0" algn="ctr">
              <a:lnSpc>
                <a:spcPct val="100000"/>
              </a:lnSpc>
              <a:spcBef>
                <a:spcPts val="0"/>
              </a:spcBef>
              <a:buClr>
                <a:srgbClr val="535353"/>
              </a:buClr>
              <a:buSzTx/>
              <a:buNone/>
              <a:defRPr sz="3800"/>
            </a:lvl4pPr>
            <a:lvl5pPr marL="0" indent="0" algn="ctr">
              <a:lnSpc>
                <a:spcPct val="100000"/>
              </a:lnSpc>
              <a:spcBef>
                <a:spcPts val="0"/>
              </a:spcBef>
              <a:buClr>
                <a:srgbClr val="535353"/>
              </a:buClr>
              <a:buSzTx/>
              <a:buNone/>
              <a:defRPr sz="3800"/>
            </a:lvl5pPr>
          </a:lstStyle>
          <a:p>
            <a:pPr/>
            <a:r>
              <a:t>Body Level One</a:t>
            </a:r>
          </a:p>
          <a:p>
            <a:pPr lvl="1"/>
            <a:r>
              <a:t>Body Level Two</a:t>
            </a:r>
          </a:p>
          <a:p>
            <a:pPr lvl="2"/>
            <a:r>
              <a:t>Body Level Three</a:t>
            </a:r>
          </a:p>
          <a:p>
            <a:pPr lvl="3"/>
            <a:r>
              <a:t>Body Level Four</a:t>
            </a:r>
          </a:p>
          <a:p>
            <a:pPr lvl="4"/>
            <a:r>
              <a:t>Body Level Five</a:t>
            </a:r>
          </a:p>
        </p:txBody>
      </p:sp>
      <p:pic>
        <p:nvPicPr>
          <p:cNvPr id="23" name="pasted-image.pdf" descr="pasted-image.pdf"/>
          <p:cNvPicPr>
            <a:picLocks noChangeAspect="1"/>
          </p:cNvPicPr>
          <p:nvPr/>
        </p:nvPicPr>
        <p:blipFill>
          <a:blip r:embed="rId2">
            <a:extLst/>
          </a:blip>
          <a:stretch>
            <a:fillRect/>
          </a:stretch>
        </p:blipFill>
        <p:spPr>
          <a:xfrm>
            <a:off x="11963400" y="8940800"/>
            <a:ext cx="774700" cy="546100"/>
          </a:xfrm>
          <a:prstGeom prst="rect">
            <a:avLst/>
          </a:prstGeom>
          <a:ln w="12700">
            <a:miter lim="400000"/>
          </a:ln>
        </p:spPr>
      </p:pic>
      <p:sp>
        <p:nvSpPr>
          <p:cNvPr id="24" name="Slide Number"/>
          <p:cNvSpPr txBox="1"/>
          <p:nvPr>
            <p:ph type="sldNum" sz="quarter" idx="2"/>
          </p:nvPr>
        </p:nvSpPr>
        <p:spPr>
          <a:xfrm>
            <a:off x="6324600" y="9271000"/>
            <a:ext cx="342900" cy="355600"/>
          </a:xfrm>
          <a:prstGeom prst="rect">
            <a:avLst/>
          </a:prstGeom>
        </p:spPr>
        <p:txBody>
          <a:bodyPr/>
          <a:lstStyle/>
          <a:p>
            <a:pPr/>
            <a:fld id="{86CB4B4D-7CA3-9044-876B-883B54F8677D}" type="slidenum"/>
          </a:p>
        </p:txBody>
      </p:sp>
      <p:pic>
        <p:nvPicPr>
          <p:cNvPr id="25" name="C8-bmvsNbMXf0QIfKc4tUUHjYtjDPe98zdRChjYLFrPhtyhFaWyQjAJPdbP335ApPiqD6g0IdvIkJOOKxKpWW2B04zOEiHN_28jyqphDUYLsjRXsCBUBfYrifScO_20u4LUQxl8J.png" descr="C8-bmvsNbMXf0QIfKc4tUUHjYtjDPe98zdRChjYLFrPhtyhFaWyQjAJPdbP335ApPiqD6g0IdvIkJOOKxKpWW2B04zOEiHN_28jyqphDUYLsjRXsCBUBfYrifScO_20u4LUQxl8J.png"/>
          <p:cNvPicPr>
            <a:picLocks noChangeAspect="1"/>
          </p:cNvPicPr>
          <p:nvPr/>
        </p:nvPicPr>
        <p:blipFill>
          <a:blip r:embed="rId3">
            <a:extLst/>
          </a:blip>
          <a:stretch>
            <a:fillRect/>
          </a:stretch>
        </p:blipFill>
        <p:spPr>
          <a:xfrm>
            <a:off x="155857" y="8886534"/>
            <a:ext cx="872843" cy="654633"/>
          </a:xfrm>
          <a:prstGeom prst="rect">
            <a:avLst/>
          </a:prstGeom>
          <a:ln w="12700">
            <a:miter lim="400000"/>
          </a:ln>
        </p:spPr>
      </p:pic>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copy 2">
    <p:bg>
      <p:bgPr>
        <a:solidFill>
          <a:srgbClr val="FFFFFF"/>
        </a:solidFill>
      </p:bgPr>
    </p:bg>
    <p:spTree>
      <p:nvGrpSpPr>
        <p:cNvPr id="1" name=""/>
        <p:cNvGrpSpPr/>
        <p:nvPr/>
      </p:nvGrpSpPr>
      <p:grpSpPr>
        <a:xfrm>
          <a:off x="0" y="0"/>
          <a:ext cx="0" cy="0"/>
          <a:chOff x="0" y="0"/>
          <a:chExt cx="0" cy="0"/>
        </a:xfrm>
      </p:grpSpPr>
      <p:sp>
        <p:nvSpPr>
          <p:cNvPr id="32" name="Title Text"/>
          <p:cNvSpPr txBox="1"/>
          <p:nvPr>
            <p:ph type="title"/>
          </p:nvPr>
        </p:nvSpPr>
        <p:spPr>
          <a:xfrm>
            <a:off x="355600" y="5765800"/>
            <a:ext cx="12293600" cy="1282700"/>
          </a:xfrm>
          <a:prstGeom prst="rect">
            <a:avLst/>
          </a:prstGeom>
        </p:spPr>
        <p:txBody>
          <a:bodyPr>
            <a:noAutofit/>
          </a:bodyPr>
          <a:lstStyle>
            <a:lvl1pPr>
              <a:defRPr>
                <a:solidFill>
                  <a:srgbClr val="000000"/>
                </a:solidFill>
              </a:defRPr>
            </a:lvl1pPr>
          </a:lstStyle>
          <a:p>
            <a:pPr/>
            <a:r>
              <a:t>Title Text</a:t>
            </a:r>
          </a:p>
        </p:txBody>
      </p:sp>
      <p:sp>
        <p:nvSpPr>
          <p:cNvPr id="33" name="Body Level One…"/>
          <p:cNvSpPr txBox="1"/>
          <p:nvPr>
            <p:ph type="body" sz="quarter" idx="1"/>
          </p:nvPr>
        </p:nvSpPr>
        <p:spPr>
          <a:xfrm>
            <a:off x="355600" y="7823200"/>
            <a:ext cx="12293600" cy="800100"/>
          </a:xfrm>
          <a:prstGeom prst="rect">
            <a:avLst/>
          </a:prstGeom>
        </p:spPr>
        <p:txBody>
          <a:bodyPr anchor="t">
            <a:noAutofit/>
          </a:bodyPr>
          <a:lstStyle>
            <a:lvl1pPr marL="0" indent="0" algn="ctr">
              <a:lnSpc>
                <a:spcPct val="100000"/>
              </a:lnSpc>
              <a:spcBef>
                <a:spcPts val="0"/>
              </a:spcBef>
              <a:buClr>
                <a:srgbClr val="535353"/>
              </a:buClr>
              <a:buSzTx/>
              <a:buNone/>
              <a:defRPr i="1" sz="3500">
                <a:latin typeface="+mj-lt"/>
                <a:ea typeface="+mj-ea"/>
                <a:cs typeface="+mj-cs"/>
                <a:sym typeface="Gill Sans"/>
              </a:defRPr>
            </a:lvl1pPr>
            <a:lvl2pPr marL="0" indent="0" algn="ctr">
              <a:lnSpc>
                <a:spcPct val="100000"/>
              </a:lnSpc>
              <a:spcBef>
                <a:spcPts val="0"/>
              </a:spcBef>
              <a:buClr>
                <a:srgbClr val="535353"/>
              </a:buClr>
              <a:buSzTx/>
              <a:buNone/>
              <a:defRPr sz="3800"/>
            </a:lvl2pPr>
            <a:lvl3pPr marL="0" indent="0" algn="ctr">
              <a:lnSpc>
                <a:spcPct val="100000"/>
              </a:lnSpc>
              <a:spcBef>
                <a:spcPts val="0"/>
              </a:spcBef>
              <a:buClr>
                <a:srgbClr val="535353"/>
              </a:buClr>
              <a:buSzTx/>
              <a:buNone/>
              <a:defRPr sz="3800"/>
            </a:lvl3pPr>
            <a:lvl4pPr marL="0" indent="0" algn="ctr">
              <a:lnSpc>
                <a:spcPct val="100000"/>
              </a:lnSpc>
              <a:spcBef>
                <a:spcPts val="0"/>
              </a:spcBef>
              <a:buClr>
                <a:srgbClr val="535353"/>
              </a:buClr>
              <a:buSzTx/>
              <a:buNone/>
              <a:defRPr sz="3800"/>
            </a:lvl4pPr>
            <a:lvl5pPr marL="0" indent="0" algn="ctr">
              <a:lnSpc>
                <a:spcPct val="100000"/>
              </a:lnSpc>
              <a:spcBef>
                <a:spcPts val="0"/>
              </a:spcBef>
              <a:buClr>
                <a:srgbClr val="535353"/>
              </a:buClr>
              <a:buSzTx/>
              <a:buNone/>
              <a:defRPr sz="3800"/>
            </a:lvl5pPr>
          </a:lstStyle>
          <a:p>
            <a:pPr/>
            <a:r>
              <a:t>Body Level One</a:t>
            </a:r>
          </a:p>
          <a:p>
            <a:pPr lvl="1"/>
            <a:r>
              <a:t>Body Level Two</a:t>
            </a:r>
          </a:p>
          <a:p>
            <a:pPr lvl="2"/>
            <a:r>
              <a:t>Body Level Three</a:t>
            </a:r>
          </a:p>
          <a:p>
            <a:pPr lvl="3"/>
            <a:r>
              <a:t>Body Level Four</a:t>
            </a:r>
          </a:p>
          <a:p>
            <a:pPr lvl="4"/>
            <a:r>
              <a:t>Body Level Five</a:t>
            </a:r>
          </a:p>
        </p:txBody>
      </p:sp>
      <p:pic>
        <p:nvPicPr>
          <p:cNvPr id="34" name="pasted-image.pdf" descr="pasted-image.pdf"/>
          <p:cNvPicPr>
            <a:picLocks noChangeAspect="1"/>
          </p:cNvPicPr>
          <p:nvPr/>
        </p:nvPicPr>
        <p:blipFill>
          <a:blip r:embed="rId2">
            <a:extLst/>
          </a:blip>
          <a:stretch>
            <a:fillRect/>
          </a:stretch>
        </p:blipFill>
        <p:spPr>
          <a:xfrm>
            <a:off x="11963400" y="8940800"/>
            <a:ext cx="774700" cy="546100"/>
          </a:xfrm>
          <a:prstGeom prst="rect">
            <a:avLst/>
          </a:prstGeom>
          <a:ln w="12700">
            <a:miter lim="400000"/>
          </a:ln>
        </p:spPr>
      </p:pic>
      <p:sp>
        <p:nvSpPr>
          <p:cNvPr id="35" name="Body Level One…"/>
          <p:cNvSpPr txBox="1"/>
          <p:nvPr>
            <p:ph type="body" sz="quarter" idx="13"/>
          </p:nvPr>
        </p:nvSpPr>
        <p:spPr>
          <a:xfrm>
            <a:off x="355600" y="7035800"/>
            <a:ext cx="12293600" cy="800100"/>
          </a:xfrm>
          <a:prstGeom prst="rect">
            <a:avLst/>
          </a:prstGeom>
        </p:spPr>
        <p:txBody>
          <a:bodyPr anchor="t">
            <a:noAutofit/>
          </a:bodyPr>
          <a:lstStyle>
            <a:lvl1pPr marL="0" indent="0" algn="ctr">
              <a:lnSpc>
                <a:spcPct val="100000"/>
              </a:lnSpc>
              <a:spcBef>
                <a:spcPts val="0"/>
              </a:spcBef>
              <a:buClr>
                <a:srgbClr val="535353"/>
              </a:buClr>
              <a:buSzTx/>
              <a:buNone/>
              <a:defRPr sz="3600">
                <a:solidFill>
                  <a:srgbClr val="000000"/>
                </a:solidFill>
              </a:defRPr>
            </a:lvl1pPr>
            <a:lvl2pPr marL="0" indent="0" algn="ctr">
              <a:lnSpc>
                <a:spcPct val="100000"/>
              </a:lnSpc>
              <a:spcBef>
                <a:spcPts val="0"/>
              </a:spcBef>
              <a:buClr>
                <a:srgbClr val="535353"/>
              </a:buClr>
              <a:buSzTx/>
              <a:buNone/>
              <a:defRPr sz="3800"/>
            </a:lvl2pPr>
            <a:lvl3pPr marL="0" indent="0" algn="ctr">
              <a:lnSpc>
                <a:spcPct val="100000"/>
              </a:lnSpc>
              <a:spcBef>
                <a:spcPts val="0"/>
              </a:spcBef>
              <a:buClr>
                <a:srgbClr val="535353"/>
              </a:buClr>
              <a:buSzTx/>
              <a:buNone/>
              <a:defRPr sz="3800"/>
            </a:lvl3pPr>
            <a:lvl4pPr marL="0" indent="0" algn="ctr">
              <a:lnSpc>
                <a:spcPct val="100000"/>
              </a:lnSpc>
              <a:spcBef>
                <a:spcPts val="0"/>
              </a:spcBef>
              <a:buClr>
                <a:srgbClr val="535353"/>
              </a:buClr>
              <a:buSzTx/>
              <a:buNone/>
              <a:defRPr sz="3800"/>
            </a:lvl4pPr>
            <a:lvl5pPr marL="0" indent="0" algn="ctr">
              <a:lnSpc>
                <a:spcPct val="100000"/>
              </a:lnSpc>
              <a:spcBef>
                <a:spcPts val="0"/>
              </a:spcBef>
              <a:buClr>
                <a:srgbClr val="535353"/>
              </a:buClr>
              <a:buSzTx/>
              <a:buNone/>
              <a:defRPr sz="3800"/>
            </a:lvl5pPr>
          </a:lstStyle>
          <a:p>
            <a:pPr/>
            <a:r>
              <a:t>Body Level One</a:t>
            </a:r>
          </a:p>
          <a:p>
            <a:pPr lvl="1"/>
            <a:r>
              <a:t>Body Level Two</a:t>
            </a:r>
          </a:p>
          <a:p>
            <a:pPr lvl="2"/>
            <a:r>
              <a:t>Body Level Three</a:t>
            </a:r>
          </a:p>
          <a:p>
            <a:pPr lvl="3"/>
            <a:r>
              <a:t>Body Level Four</a:t>
            </a:r>
          </a:p>
          <a:p>
            <a:pPr lvl="4"/>
            <a:r>
              <a:t>Body Level Five</a:t>
            </a:r>
          </a:p>
        </p:txBody>
      </p:sp>
      <p:pic>
        <p:nvPicPr>
          <p:cNvPr id="36" name="C8-bmvsNbMXf0QIfKc4tUUHjYtjDPe98zdRChjYLFrPhtyhFaWyQjAJPdbP335ApPiqD6g0IdvIkJOOKxKpWW2B04zOEiHN_28jyqphDUYLsjRXsCBUBfYrifScO_20u4LUQxl8J.png" descr="C8-bmvsNbMXf0QIfKc4tUUHjYtjDPe98zdRChjYLFrPhtyhFaWyQjAJPdbP335ApPiqD6g0IdvIkJOOKxKpWW2B04zOEiHN_28jyqphDUYLsjRXsCBUBfYrifScO_20u4LUQxl8J.png"/>
          <p:cNvPicPr>
            <a:picLocks noChangeAspect="1"/>
          </p:cNvPicPr>
          <p:nvPr/>
        </p:nvPicPr>
        <p:blipFill>
          <a:blip r:embed="rId3">
            <a:extLst/>
          </a:blip>
          <a:stretch>
            <a:fillRect/>
          </a:stretch>
        </p:blipFill>
        <p:spPr>
          <a:xfrm>
            <a:off x="155857" y="8886534"/>
            <a:ext cx="872843" cy="654633"/>
          </a:xfrm>
          <a:prstGeom prst="rect">
            <a:avLst/>
          </a:prstGeom>
          <a:ln w="12700">
            <a:miter lim="400000"/>
          </a:ln>
        </p:spPr>
      </p:pic>
      <p:sp>
        <p:nvSpPr>
          <p:cNvPr id="37" name="Slide Number"/>
          <p:cNvSpPr txBox="1"/>
          <p:nvPr>
            <p:ph type="sldNum" sz="quarter" idx="2"/>
          </p:nvPr>
        </p:nvSpPr>
        <p:spPr>
          <a:xfrm>
            <a:off x="6324600" y="9271000"/>
            <a:ext cx="342900" cy="355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 Photo - Dark copy 5">
    <p:bg>
      <p:bgPr>
        <a:solidFill>
          <a:srgbClr val="FFFFFF"/>
        </a:solidFill>
      </p:bgPr>
    </p:bg>
    <p:spTree>
      <p:nvGrpSpPr>
        <p:cNvPr id="1" name=""/>
        <p:cNvGrpSpPr/>
        <p:nvPr/>
      </p:nvGrpSpPr>
      <p:grpSpPr>
        <a:xfrm>
          <a:off x="0" y="0"/>
          <a:ext cx="0" cy="0"/>
          <a:chOff x="0" y="0"/>
          <a:chExt cx="0" cy="0"/>
        </a:xfrm>
      </p:grpSpPr>
      <p:sp>
        <p:nvSpPr>
          <p:cNvPr id="44" name="Title Text"/>
          <p:cNvSpPr txBox="1"/>
          <p:nvPr>
            <p:ph type="title"/>
          </p:nvPr>
        </p:nvSpPr>
        <p:spPr>
          <a:xfrm>
            <a:off x="355600" y="381000"/>
            <a:ext cx="12293600" cy="1257300"/>
          </a:xfrm>
          <a:prstGeom prst="rect">
            <a:avLst/>
          </a:prstGeom>
        </p:spPr>
        <p:txBody>
          <a:bodyPr anchor="b">
            <a:noAutofit/>
          </a:bodyPr>
          <a:lstStyle>
            <a:lvl1pPr>
              <a:defRPr sz="5300">
                <a:solidFill>
                  <a:srgbClr val="000000"/>
                </a:solidFill>
              </a:defRPr>
            </a:lvl1pPr>
          </a:lstStyle>
          <a:p>
            <a:pPr/>
            <a:r>
              <a:t>Title Text</a:t>
            </a:r>
          </a:p>
        </p:txBody>
      </p:sp>
      <p:pic>
        <p:nvPicPr>
          <p:cNvPr id="45" name="pasted-image.pdf" descr="pasted-image.pdf"/>
          <p:cNvPicPr>
            <a:picLocks noChangeAspect="1"/>
          </p:cNvPicPr>
          <p:nvPr/>
        </p:nvPicPr>
        <p:blipFill>
          <a:blip r:embed="rId2">
            <a:extLst/>
          </a:blip>
          <a:stretch>
            <a:fillRect/>
          </a:stretch>
        </p:blipFill>
        <p:spPr>
          <a:xfrm>
            <a:off x="11963400" y="8940800"/>
            <a:ext cx="774700" cy="546100"/>
          </a:xfrm>
          <a:prstGeom prst="rect">
            <a:avLst/>
          </a:prstGeom>
          <a:ln w="12700">
            <a:miter lim="400000"/>
          </a:ln>
        </p:spPr>
      </p:pic>
      <p:sp>
        <p:nvSpPr>
          <p:cNvPr id="46" name="Slide Number"/>
          <p:cNvSpPr txBox="1"/>
          <p:nvPr>
            <p:ph type="sldNum" sz="quarter" idx="2"/>
          </p:nvPr>
        </p:nvSpPr>
        <p:spPr>
          <a:xfrm>
            <a:off x="7346950" y="9169400"/>
            <a:ext cx="342900" cy="355600"/>
          </a:xfrm>
          <a:prstGeom prst="rect">
            <a:avLst/>
          </a:prstGeom>
        </p:spPr>
        <p:txBody>
          <a:bodyPr anchor="b"/>
          <a:lstStyle>
            <a:lvl1pPr algn="r">
              <a:defRPr>
                <a:solidFill>
                  <a:srgbClr val="232323"/>
                </a:solidFill>
              </a:defRPr>
            </a:lvl1pPr>
          </a:lstStyle>
          <a:p>
            <a:pPr/>
            <a:fld id="{86CB4B4D-7CA3-9044-876B-883B54F8677D}" type="slidenum"/>
          </a:p>
        </p:txBody>
      </p:sp>
      <p:pic>
        <p:nvPicPr>
          <p:cNvPr id="47" name="C8-bmvsNbMXf0QIfKc4tUUHjYtjDPe98zdRChjYLFrPhtyhFaWyQjAJPdbP335ApPiqD6g0IdvIkJOOKxKpWW2B04zOEiHN_28jyqphDUYLsjRXsCBUBfYrifScO_20u4LUQxl8J.png" descr="C8-bmvsNbMXf0QIfKc4tUUHjYtjDPe98zdRChjYLFrPhtyhFaWyQjAJPdbP335ApPiqD6g0IdvIkJOOKxKpWW2B04zOEiHN_28jyqphDUYLsjRXsCBUBfYrifScO_20u4LUQxl8J.png"/>
          <p:cNvPicPr>
            <a:picLocks noChangeAspect="1"/>
          </p:cNvPicPr>
          <p:nvPr/>
        </p:nvPicPr>
        <p:blipFill>
          <a:blip r:embed="rId3">
            <a:extLst/>
          </a:blip>
          <a:stretch>
            <a:fillRect/>
          </a:stretch>
        </p:blipFill>
        <p:spPr>
          <a:xfrm>
            <a:off x="155857" y="8886534"/>
            <a:ext cx="872843" cy="654633"/>
          </a:xfrm>
          <a:prstGeom prst="rect">
            <a:avLst/>
          </a:prstGeom>
          <a:ln w="12700">
            <a:miter lim="400000"/>
          </a:ln>
        </p:spPr>
      </p:pic>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 Photo - Dark copy 4">
    <p:bg>
      <p:bgPr>
        <a:solidFill>
          <a:srgbClr val="FFFFFF"/>
        </a:solidFill>
      </p:bgPr>
    </p:bg>
    <p:spTree>
      <p:nvGrpSpPr>
        <p:cNvPr id="1" name=""/>
        <p:cNvGrpSpPr/>
        <p:nvPr/>
      </p:nvGrpSpPr>
      <p:grpSpPr>
        <a:xfrm>
          <a:off x="0" y="0"/>
          <a:ext cx="0" cy="0"/>
          <a:chOff x="0" y="0"/>
          <a:chExt cx="0" cy="0"/>
        </a:xfrm>
      </p:grpSpPr>
      <p:sp>
        <p:nvSpPr>
          <p:cNvPr id="54" name="Title Text"/>
          <p:cNvSpPr txBox="1"/>
          <p:nvPr>
            <p:ph type="title"/>
          </p:nvPr>
        </p:nvSpPr>
        <p:spPr>
          <a:xfrm>
            <a:off x="355600" y="381000"/>
            <a:ext cx="12293600" cy="1257300"/>
          </a:xfrm>
          <a:prstGeom prst="rect">
            <a:avLst/>
          </a:prstGeom>
        </p:spPr>
        <p:txBody>
          <a:bodyPr anchor="b">
            <a:noAutofit/>
          </a:bodyPr>
          <a:lstStyle>
            <a:lvl1pPr>
              <a:defRPr sz="5300">
                <a:solidFill>
                  <a:srgbClr val="000000"/>
                </a:solidFill>
              </a:defRPr>
            </a:lvl1pPr>
          </a:lstStyle>
          <a:p>
            <a:pPr/>
            <a:r>
              <a:t>Title Text</a:t>
            </a:r>
          </a:p>
        </p:txBody>
      </p:sp>
      <p:pic>
        <p:nvPicPr>
          <p:cNvPr id="55" name="pasted-image.pdf" descr="pasted-image.pdf"/>
          <p:cNvPicPr>
            <a:picLocks noChangeAspect="1"/>
          </p:cNvPicPr>
          <p:nvPr/>
        </p:nvPicPr>
        <p:blipFill>
          <a:blip r:embed="rId2">
            <a:extLst/>
          </a:blip>
          <a:stretch>
            <a:fillRect/>
          </a:stretch>
        </p:blipFill>
        <p:spPr>
          <a:xfrm>
            <a:off x="11963400" y="8940800"/>
            <a:ext cx="774700" cy="546100"/>
          </a:xfrm>
          <a:prstGeom prst="rect">
            <a:avLst/>
          </a:prstGeom>
          <a:ln w="12700">
            <a:miter lim="400000"/>
          </a:ln>
        </p:spPr>
      </p:pic>
      <p:sp>
        <p:nvSpPr>
          <p:cNvPr id="56" name="Slide Number"/>
          <p:cNvSpPr txBox="1"/>
          <p:nvPr>
            <p:ph type="sldNum" sz="quarter" idx="2"/>
          </p:nvPr>
        </p:nvSpPr>
        <p:spPr>
          <a:xfrm>
            <a:off x="7346950" y="9169400"/>
            <a:ext cx="342900" cy="355600"/>
          </a:xfrm>
          <a:prstGeom prst="rect">
            <a:avLst/>
          </a:prstGeom>
        </p:spPr>
        <p:txBody>
          <a:bodyPr anchor="b"/>
          <a:lstStyle>
            <a:lvl1pPr algn="r">
              <a:defRPr>
                <a:solidFill>
                  <a:srgbClr val="232323"/>
                </a:solidFill>
              </a:defRPr>
            </a:lvl1pPr>
          </a:lstStyle>
          <a:p>
            <a:pPr/>
            <a:fld id="{86CB4B4D-7CA3-9044-876B-883B54F8677D}" type="slidenum"/>
          </a:p>
        </p:txBody>
      </p:sp>
      <p:pic>
        <p:nvPicPr>
          <p:cNvPr id="57" name="C8-bmvsNbMXf0QIfKc4tUUHjYtjDPe98zdRChjYLFrPhtyhFaWyQjAJPdbP335ApPiqD6g0IdvIkJOOKxKpWW2B04zOEiHN_28jyqphDUYLsjRXsCBUBfYrifScO_20u4LUQxl8J.png" descr="C8-bmvsNbMXf0QIfKc4tUUHjYtjDPe98zdRChjYLFrPhtyhFaWyQjAJPdbP335ApPiqD6g0IdvIkJOOKxKpWW2B04zOEiHN_28jyqphDUYLsjRXsCBUBfYrifScO_20u4LUQxl8J.png"/>
          <p:cNvPicPr>
            <a:picLocks noChangeAspect="1"/>
          </p:cNvPicPr>
          <p:nvPr/>
        </p:nvPicPr>
        <p:blipFill>
          <a:blip r:embed="rId3">
            <a:extLst/>
          </a:blip>
          <a:stretch>
            <a:fillRect/>
          </a:stretch>
        </p:blipFill>
        <p:spPr>
          <a:xfrm>
            <a:off x="155857" y="8886534"/>
            <a:ext cx="872843" cy="654633"/>
          </a:xfrm>
          <a:prstGeom prst="rect">
            <a:avLst/>
          </a:prstGeom>
          <a:ln w="12700">
            <a:miter lim="400000"/>
          </a:ln>
        </p:spPr>
      </p:pic>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 Photo - Dark copy 2">
    <p:bg>
      <p:bgPr>
        <a:solidFill>
          <a:srgbClr val="FFFFFF"/>
        </a:solidFill>
      </p:bgPr>
    </p:bg>
    <p:spTree>
      <p:nvGrpSpPr>
        <p:cNvPr id="1" name=""/>
        <p:cNvGrpSpPr/>
        <p:nvPr/>
      </p:nvGrpSpPr>
      <p:grpSpPr>
        <a:xfrm>
          <a:off x="0" y="0"/>
          <a:ext cx="0" cy="0"/>
          <a:chOff x="0" y="0"/>
          <a:chExt cx="0" cy="0"/>
        </a:xfrm>
      </p:grpSpPr>
      <p:sp>
        <p:nvSpPr>
          <p:cNvPr id="64" name="Slide Number"/>
          <p:cNvSpPr txBox="1"/>
          <p:nvPr>
            <p:ph type="sldNum" sz="quarter" idx="2"/>
          </p:nvPr>
        </p:nvSpPr>
        <p:spPr>
          <a:xfrm>
            <a:off x="7346950" y="9169400"/>
            <a:ext cx="342900" cy="355600"/>
          </a:xfrm>
          <a:prstGeom prst="rect">
            <a:avLst/>
          </a:prstGeom>
        </p:spPr>
        <p:txBody>
          <a:bodyPr anchor="b"/>
          <a:lstStyle>
            <a:lvl1pPr algn="r">
              <a:defRPr>
                <a:solidFill>
                  <a:srgbClr val="232323"/>
                </a:solidFill>
              </a:defRPr>
            </a:lvl1pPr>
          </a:lstStyle>
          <a:p>
            <a:pPr/>
            <a:fld id="{86CB4B4D-7CA3-9044-876B-883B54F8677D}" type="slidenum"/>
          </a:p>
        </p:txBody>
      </p:sp>
      <p:pic>
        <p:nvPicPr>
          <p:cNvPr id="65" name="pasted-image.pdf" descr="pasted-image.pdf"/>
          <p:cNvPicPr>
            <a:picLocks noChangeAspect="1"/>
          </p:cNvPicPr>
          <p:nvPr/>
        </p:nvPicPr>
        <p:blipFill>
          <a:blip r:embed="rId2">
            <a:extLst/>
          </a:blip>
          <a:stretch>
            <a:fillRect/>
          </a:stretch>
        </p:blipFill>
        <p:spPr>
          <a:xfrm>
            <a:off x="11963400" y="8940800"/>
            <a:ext cx="774700" cy="546100"/>
          </a:xfrm>
          <a:prstGeom prst="rect">
            <a:avLst/>
          </a:prstGeom>
          <a:ln w="12700">
            <a:miter lim="400000"/>
          </a:ln>
        </p:spPr>
      </p:pic>
      <p:sp>
        <p:nvSpPr>
          <p:cNvPr id="66" name="Text"/>
          <p:cNvSpPr txBox="1"/>
          <p:nvPr>
            <p:ph type="body" sz="quarter" idx="13"/>
          </p:nvPr>
        </p:nvSpPr>
        <p:spPr>
          <a:xfrm>
            <a:off x="523924" y="400050"/>
            <a:ext cx="11867159" cy="825501"/>
          </a:xfrm>
          <a:prstGeom prst="rect">
            <a:avLst/>
          </a:prstGeom>
        </p:spPr>
        <p:txBody>
          <a:bodyPr>
            <a:spAutoFit/>
          </a:bodyPr>
          <a:lstStyle/>
          <a:p>
            <a:pPr marL="0" indent="0" algn="ctr" defTabSz="457200">
              <a:lnSpc>
                <a:spcPct val="100000"/>
              </a:lnSpc>
              <a:spcBef>
                <a:spcPts val="0"/>
              </a:spcBef>
              <a:buSzTx/>
              <a:buNone/>
              <a:defRPr sz="5000">
                <a:solidFill>
                  <a:srgbClr val="000000"/>
                </a:solidFill>
              </a:defRPr>
            </a:pPr>
          </a:p>
        </p:txBody>
      </p:sp>
      <p:pic>
        <p:nvPicPr>
          <p:cNvPr id="67" name="C8-bmvsNbMXf0QIfKc4tUUHjYtjDPe98zdRChjYLFrPhtyhFaWyQjAJPdbP335ApPiqD6g0IdvIkJOOKxKpWW2B04zOEiHN_28jyqphDUYLsjRXsCBUBfYrifScO_20u4LUQxl8J.png" descr="C8-bmvsNbMXf0QIfKc4tUUHjYtjDPe98zdRChjYLFrPhtyhFaWyQjAJPdbP335ApPiqD6g0IdvIkJOOKxKpWW2B04zOEiHN_28jyqphDUYLsjRXsCBUBfYrifScO_20u4LUQxl8J.png"/>
          <p:cNvPicPr>
            <a:picLocks noChangeAspect="1"/>
          </p:cNvPicPr>
          <p:nvPr/>
        </p:nvPicPr>
        <p:blipFill>
          <a:blip r:embed="rId3">
            <a:extLst/>
          </a:blip>
          <a:stretch>
            <a:fillRect/>
          </a:stretch>
        </p:blipFill>
        <p:spPr>
          <a:xfrm>
            <a:off x="155857" y="8886534"/>
            <a:ext cx="872843" cy="654633"/>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solidFill>
          <a:srgbClr val="FFFFFF"/>
        </a:solidFill>
      </p:bgPr>
    </p:bg>
    <p:spTree>
      <p:nvGrpSpPr>
        <p:cNvPr id="1" name=""/>
        <p:cNvGrpSpPr/>
        <p:nvPr/>
      </p:nvGrpSpPr>
      <p:grpSpPr>
        <a:xfrm>
          <a:off x="0" y="0"/>
          <a:ext cx="0" cy="0"/>
          <a:chOff x="0" y="0"/>
          <a:chExt cx="0" cy="0"/>
        </a:xfrm>
      </p:grpSpPr>
      <p:sp>
        <p:nvSpPr>
          <p:cNvPr id="74" name="Title Text"/>
          <p:cNvSpPr txBox="1"/>
          <p:nvPr>
            <p:ph type="title"/>
          </p:nvPr>
        </p:nvSpPr>
        <p:spPr>
          <a:prstGeom prst="rect">
            <a:avLst/>
          </a:prstGeom>
        </p:spPr>
        <p:txBody>
          <a:bodyPr>
            <a:noAutofit/>
          </a:bodyPr>
          <a:lstStyle/>
          <a:p>
            <a:pPr/>
            <a:r>
              <a:t>Title Text</a:t>
            </a:r>
          </a:p>
        </p:txBody>
      </p:sp>
      <p:sp>
        <p:nvSpPr>
          <p:cNvPr id="75" name="Body Level One…"/>
          <p:cNvSpPr txBox="1"/>
          <p:nvPr>
            <p:ph type="body" idx="1"/>
          </p:nvPr>
        </p:nvSpPr>
        <p:spPr>
          <a:xfrm>
            <a:off x="355600" y="3187700"/>
            <a:ext cx="12293600" cy="5842000"/>
          </a:xfrm>
          <a:prstGeom prst="rect">
            <a:avLst/>
          </a:prstGeom>
        </p:spPr>
        <p:txBody>
          <a:bodyPr>
            <a:noAutofit/>
          </a:bodyPr>
          <a:lstStyle>
            <a:lvl1pPr marL="304800" indent="-304800">
              <a:lnSpc>
                <a:spcPct val="100000"/>
              </a:lnSpc>
              <a:spcBef>
                <a:spcPts val="3800"/>
              </a:spcBef>
              <a:buClr>
                <a:srgbClr val="535353"/>
              </a:buClr>
              <a:defRPr sz="3800"/>
            </a:lvl1pPr>
            <a:lvl2pPr marL="685800" indent="-304800">
              <a:lnSpc>
                <a:spcPct val="100000"/>
              </a:lnSpc>
              <a:spcBef>
                <a:spcPts val="3800"/>
              </a:spcBef>
              <a:buClr>
                <a:srgbClr val="535353"/>
              </a:buClr>
              <a:defRPr sz="3800"/>
            </a:lvl2pPr>
            <a:lvl3pPr marL="1066800" indent="-304800">
              <a:lnSpc>
                <a:spcPct val="100000"/>
              </a:lnSpc>
              <a:spcBef>
                <a:spcPts val="3800"/>
              </a:spcBef>
              <a:buClr>
                <a:srgbClr val="535353"/>
              </a:buClr>
              <a:defRPr sz="3800"/>
            </a:lvl3pPr>
            <a:lvl4pPr marL="1447800" indent="-304800">
              <a:lnSpc>
                <a:spcPct val="100000"/>
              </a:lnSpc>
              <a:spcBef>
                <a:spcPts val="3800"/>
              </a:spcBef>
              <a:buClr>
                <a:srgbClr val="535353"/>
              </a:buClr>
              <a:defRPr sz="3800"/>
            </a:lvl4pPr>
            <a:lvl5pPr marL="1828800" indent="-304800">
              <a:lnSpc>
                <a:spcPct val="100000"/>
              </a:lnSpc>
              <a:spcBef>
                <a:spcPts val="3800"/>
              </a:spcBef>
              <a:buClr>
                <a:srgbClr val="535353"/>
              </a:buClr>
              <a:defRPr sz="3800"/>
            </a:lvl5pPr>
          </a:lstStyle>
          <a:p>
            <a:pPr/>
            <a:r>
              <a:t>Body Level One</a:t>
            </a:r>
          </a:p>
          <a:p>
            <a:pPr lvl="1"/>
            <a:r>
              <a:t>Body Level Two</a:t>
            </a:r>
          </a:p>
          <a:p>
            <a:pPr lvl="2"/>
            <a:r>
              <a:t>Body Level Three</a:t>
            </a:r>
          </a:p>
          <a:p>
            <a:pPr lvl="3"/>
            <a:r>
              <a:t>Body Level Four</a:t>
            </a:r>
          </a:p>
          <a:p>
            <a:pPr lvl="4"/>
            <a:r>
              <a:t>Body Level Five</a:t>
            </a:r>
          </a:p>
        </p:txBody>
      </p:sp>
      <p:pic>
        <p:nvPicPr>
          <p:cNvPr id="76" name="pasted-image.pdf" descr="pasted-image.pdf"/>
          <p:cNvPicPr>
            <a:picLocks noChangeAspect="1"/>
          </p:cNvPicPr>
          <p:nvPr/>
        </p:nvPicPr>
        <p:blipFill>
          <a:blip r:embed="rId2">
            <a:extLst/>
          </a:blip>
          <a:stretch>
            <a:fillRect/>
          </a:stretch>
        </p:blipFill>
        <p:spPr>
          <a:xfrm>
            <a:off x="11963400" y="8940800"/>
            <a:ext cx="774700" cy="546100"/>
          </a:xfrm>
          <a:prstGeom prst="rect">
            <a:avLst/>
          </a:prstGeom>
          <a:ln w="12700">
            <a:miter lim="400000"/>
          </a:ln>
        </p:spPr>
      </p:pic>
      <p:sp>
        <p:nvSpPr>
          <p:cNvPr id="77" name="Slide Number"/>
          <p:cNvSpPr txBox="1"/>
          <p:nvPr>
            <p:ph type="sldNum" sz="quarter" idx="2"/>
          </p:nvPr>
        </p:nvSpPr>
        <p:spPr>
          <a:xfrm>
            <a:off x="6324600" y="9271000"/>
            <a:ext cx="342900" cy="355600"/>
          </a:xfrm>
          <a:prstGeom prst="rect">
            <a:avLst/>
          </a:prstGeom>
        </p:spPr>
        <p:txBody>
          <a:bodyPr/>
          <a:lstStyle/>
          <a:p>
            <a:pPr/>
            <a:fld id="{86CB4B4D-7CA3-9044-876B-883B54F8677D}" type="slidenum"/>
          </a:p>
        </p:txBody>
      </p:sp>
      <p:pic>
        <p:nvPicPr>
          <p:cNvPr id="78" name="C8-bmvsNbMXf0QIfKc4tUUHjYtjDPe98zdRChjYLFrPhtyhFaWyQjAJPdbP335ApPiqD6g0IdvIkJOOKxKpWW2B04zOEiHN_28jyqphDUYLsjRXsCBUBfYrifScO_20u4LUQxl8J.png" descr="C8-bmvsNbMXf0QIfKc4tUUHjYtjDPe98zdRChjYLFrPhtyhFaWyQjAJPdbP335ApPiqD6g0IdvIkJOOKxKpWW2B04zOEiHN_28jyqphDUYLsjRXsCBUBfYrifScO_20u4LUQxl8J.png"/>
          <p:cNvPicPr>
            <a:picLocks noChangeAspect="1"/>
          </p:cNvPicPr>
          <p:nvPr/>
        </p:nvPicPr>
        <p:blipFill>
          <a:blip r:embed="rId3">
            <a:extLst/>
          </a:blip>
          <a:stretch>
            <a:fillRect/>
          </a:stretch>
        </p:blipFill>
        <p:spPr>
          <a:xfrm>
            <a:off x="155857" y="8886534"/>
            <a:ext cx="872843" cy="654633"/>
          </a:xfrm>
          <a:prstGeom prst="rect">
            <a:avLst/>
          </a:prstGeom>
          <a:ln w="12700">
            <a:miter lim="400000"/>
          </a:ln>
        </p:spPr>
      </p:pic>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Title Text"/>
          <p:cNvSpPr txBox="1"/>
          <p:nvPr>
            <p:ph type="title"/>
          </p:nvPr>
        </p:nvSpPr>
        <p:spPr>
          <a:prstGeom prst="rect">
            <a:avLst/>
          </a:prstGeom>
        </p:spPr>
        <p:txBody>
          <a:bodyPr>
            <a:noAutofit/>
          </a:bodyPr>
          <a:lstStyle/>
          <a:p>
            <a:pPr/>
            <a:r>
              <a:t>Title Text</a:t>
            </a:r>
          </a:p>
        </p:txBody>
      </p:sp>
      <p:sp>
        <p:nvSpPr>
          <p:cNvPr id="86" name="Body Level One…"/>
          <p:cNvSpPr txBox="1"/>
          <p:nvPr>
            <p:ph type="body" sz="half" idx="1"/>
          </p:nvPr>
        </p:nvSpPr>
        <p:spPr>
          <a:xfrm>
            <a:off x="355600" y="3187700"/>
            <a:ext cx="5892800" cy="5842000"/>
          </a:xfrm>
          <a:prstGeom prst="rect">
            <a:avLst/>
          </a:prstGeom>
        </p:spPr>
        <p:txBody>
          <a:bodyPr>
            <a:noAutofit/>
          </a:bodyPr>
          <a:lstStyle>
            <a:lvl1pPr marL="304800" indent="-304800">
              <a:lnSpc>
                <a:spcPct val="100000"/>
              </a:lnSpc>
              <a:spcBef>
                <a:spcPts val="3800"/>
              </a:spcBef>
              <a:buClr>
                <a:srgbClr val="535353"/>
              </a:buClr>
              <a:defRPr sz="3800"/>
            </a:lvl1pPr>
            <a:lvl2pPr marL="685800" indent="-304800">
              <a:lnSpc>
                <a:spcPct val="100000"/>
              </a:lnSpc>
              <a:spcBef>
                <a:spcPts val="3800"/>
              </a:spcBef>
              <a:buClr>
                <a:srgbClr val="535353"/>
              </a:buClr>
              <a:defRPr sz="3800"/>
            </a:lvl2pPr>
            <a:lvl3pPr marL="1066800" indent="-304800">
              <a:lnSpc>
                <a:spcPct val="100000"/>
              </a:lnSpc>
              <a:spcBef>
                <a:spcPts val="3800"/>
              </a:spcBef>
              <a:buClr>
                <a:srgbClr val="535353"/>
              </a:buClr>
              <a:defRPr sz="3800"/>
            </a:lvl3pPr>
            <a:lvl4pPr marL="1447800" indent="-304800">
              <a:lnSpc>
                <a:spcPct val="100000"/>
              </a:lnSpc>
              <a:spcBef>
                <a:spcPts val="3800"/>
              </a:spcBef>
              <a:buClr>
                <a:srgbClr val="535353"/>
              </a:buClr>
              <a:defRPr sz="3800"/>
            </a:lvl4pPr>
            <a:lvl5pPr marL="1828800" indent="-304800">
              <a:lnSpc>
                <a:spcPct val="100000"/>
              </a:lnSpc>
              <a:spcBef>
                <a:spcPts val="3800"/>
              </a:spcBef>
              <a:buClr>
                <a:srgbClr val="535353"/>
              </a:buClr>
              <a:defRPr sz="3800"/>
            </a:lvl5p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xfrm>
            <a:off x="6324600" y="9271000"/>
            <a:ext cx="342900" cy="355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 name="Title Text"/>
          <p:cNvSpPr txBox="1"/>
          <p:nvPr>
            <p:ph type="title"/>
          </p:nvPr>
        </p:nvSpPr>
        <p:spPr>
          <a:prstGeom prst="rect">
            <a:avLst/>
          </a:prstGeom>
        </p:spPr>
        <p:txBody>
          <a:bodyPr>
            <a:noAutofit/>
          </a:bodyPr>
          <a:lstStyle/>
          <a:p>
            <a:pPr/>
            <a:r>
              <a:t>Title Text</a:t>
            </a:r>
          </a:p>
        </p:txBody>
      </p:sp>
      <p:sp>
        <p:nvSpPr>
          <p:cNvPr id="95" name="Body Level One…"/>
          <p:cNvSpPr txBox="1"/>
          <p:nvPr>
            <p:ph type="body" idx="1"/>
          </p:nvPr>
        </p:nvSpPr>
        <p:spPr>
          <a:xfrm>
            <a:off x="355600" y="3187700"/>
            <a:ext cx="12293600" cy="5842000"/>
          </a:xfrm>
          <a:prstGeom prst="rect">
            <a:avLst/>
          </a:prstGeom>
        </p:spPr>
        <p:txBody>
          <a:bodyPr>
            <a:noAutofit/>
          </a:bodyPr>
          <a:lstStyle>
            <a:lvl1pPr marL="304800" indent="-304800">
              <a:lnSpc>
                <a:spcPct val="100000"/>
              </a:lnSpc>
              <a:spcBef>
                <a:spcPts val="3800"/>
              </a:spcBef>
              <a:buClr>
                <a:srgbClr val="535353"/>
              </a:buClr>
              <a:defRPr sz="3800"/>
            </a:lvl1pPr>
            <a:lvl2pPr marL="685800" indent="-304800">
              <a:lnSpc>
                <a:spcPct val="100000"/>
              </a:lnSpc>
              <a:spcBef>
                <a:spcPts val="3800"/>
              </a:spcBef>
              <a:buClr>
                <a:srgbClr val="535353"/>
              </a:buClr>
              <a:defRPr sz="3800"/>
            </a:lvl2pPr>
            <a:lvl3pPr marL="1066800" indent="-304800">
              <a:lnSpc>
                <a:spcPct val="100000"/>
              </a:lnSpc>
              <a:spcBef>
                <a:spcPts val="3800"/>
              </a:spcBef>
              <a:buClr>
                <a:srgbClr val="535353"/>
              </a:buClr>
              <a:defRPr sz="3800"/>
            </a:lvl3pPr>
            <a:lvl4pPr marL="1447800" indent="-304800">
              <a:lnSpc>
                <a:spcPct val="100000"/>
              </a:lnSpc>
              <a:spcBef>
                <a:spcPts val="3800"/>
              </a:spcBef>
              <a:buClr>
                <a:srgbClr val="535353"/>
              </a:buClr>
              <a:defRPr sz="3800"/>
            </a:lvl4pPr>
            <a:lvl5pPr marL="1828800" indent="-304800">
              <a:lnSpc>
                <a:spcPct val="100000"/>
              </a:lnSpc>
              <a:spcBef>
                <a:spcPts val="3800"/>
              </a:spcBef>
              <a:buClr>
                <a:srgbClr val="535353"/>
              </a:buClr>
              <a:defRPr sz="3800"/>
            </a:lvl5pPr>
          </a:lstStyle>
          <a:p>
            <a:pPr/>
            <a:r>
              <a:t>Body Level One</a:t>
            </a:r>
          </a:p>
          <a:p>
            <a:pPr lvl="1"/>
            <a:r>
              <a:t>Body Level Two</a:t>
            </a:r>
          </a:p>
          <a:p>
            <a:pPr lvl="2"/>
            <a:r>
              <a:t>Body Level Three</a:t>
            </a:r>
          </a:p>
          <a:p>
            <a:pPr lvl="3"/>
            <a:r>
              <a:t>Body Level Four</a:t>
            </a:r>
          </a:p>
          <a:p>
            <a:pPr lvl="4"/>
            <a:r>
              <a:t>Body Level Five</a:t>
            </a:r>
          </a:p>
        </p:txBody>
      </p:sp>
      <p:sp>
        <p:nvSpPr>
          <p:cNvPr id="96" name="Slide Number"/>
          <p:cNvSpPr txBox="1"/>
          <p:nvPr>
            <p:ph type="sldNum" sz="quarter" idx="2"/>
          </p:nvPr>
        </p:nvSpPr>
        <p:spPr>
          <a:xfrm>
            <a:off x="6324600" y="9271000"/>
            <a:ext cx="342900" cy="355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762000" y="762000"/>
            <a:ext cx="11468100" cy="821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271000"/>
            <a:ext cx="342901" cy="355600"/>
          </a:xfrm>
          <a:prstGeom prst="rect">
            <a:avLst/>
          </a:prstGeom>
          <a:ln w="12700">
            <a:miter lim="400000"/>
          </a:ln>
        </p:spPr>
        <p:txBody>
          <a:bodyPr wrap="none" lIns="50800" tIns="50800" rIns="50800" bIns="50800">
            <a:spAutoFit/>
          </a:bodyPr>
          <a:lstStyle>
            <a:lvl1pPr algn="ctr" defTabSz="584200">
              <a:defRPr sz="1800">
                <a:solidFill>
                  <a:srgbClr val="535353"/>
                </a:solidFill>
                <a:latin typeface="+mn-lt"/>
                <a:ea typeface="+mn-ea"/>
                <a:cs typeface="+mn-cs"/>
                <a:sym typeface="Gill Sans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5207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1pPr>
      <a:lvl2pPr marL="10414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2pPr>
      <a:lvl3pPr marL="15621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3pPr>
      <a:lvl4pPr marL="20828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4pPr>
      <a:lvl5pPr marL="26035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5pPr>
      <a:lvl6pPr marL="31242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6pPr>
      <a:lvl7pPr marL="36449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7pPr>
      <a:lvl8pPr marL="41656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8pPr>
      <a:lvl9pPr marL="4686300" marR="0" indent="-520700" algn="l" defTabSz="584200" latinLnBrk="0">
        <a:lnSpc>
          <a:spcPct val="120000"/>
        </a:lnSpc>
        <a:spcBef>
          <a:spcPts val="4600"/>
        </a:spcBef>
        <a:spcAft>
          <a:spcPts val="0"/>
        </a:spcAft>
        <a:buClrTx/>
        <a:buSzPct val="82000"/>
        <a:buFontTx/>
        <a:buChar char="•"/>
        <a:tabLst/>
        <a:defRPr b="0" baseline="0" cap="none" i="0" spc="0" strike="noStrike" sz="46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3.g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jpeg"/><Relationship Id="rId4" Type="http://schemas.openxmlformats.org/officeDocument/2006/relationships/image" Target="../media/image1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8.png"/><Relationship Id="rId5" Type="http://schemas.openxmlformats.org/officeDocument/2006/relationships/image" Target="../media/image2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22.png"/><Relationship Id="rId9" Type="http://schemas.openxmlformats.org/officeDocument/2006/relationships/image" Target="../media/image1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4.jpeg"/><Relationship Id="rId4" Type="http://schemas.openxmlformats.org/officeDocument/2006/relationships/image" Target="../media/image7.png"/><Relationship Id="rId5" Type="http://schemas.openxmlformats.org/officeDocument/2006/relationships/image" Target="../media/image1.tif"/><Relationship Id="rId6" Type="http://schemas.openxmlformats.org/officeDocument/2006/relationships/image" Target="../media/image8.png"/><Relationship Id="rId7" Type="http://schemas.openxmlformats.org/officeDocument/2006/relationships/image" Target="../media/image22.png"/><Relationship Id="rId8" Type="http://schemas.openxmlformats.org/officeDocument/2006/relationships/image" Target="../media/image18.png"/><Relationship Id="rId9" Type="http://schemas.openxmlformats.org/officeDocument/2006/relationships/image" Target="../media/image1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tif"/><Relationship Id="rId5" Type="http://schemas.openxmlformats.org/officeDocument/2006/relationships/image" Target="../media/image3.tif"/><Relationship Id="rId6" Type="http://schemas.openxmlformats.org/officeDocument/2006/relationships/image" Target="../media/image8.png"/><Relationship Id="rId7"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4.tif"/><Relationship Id="rId8" Type="http://schemas.openxmlformats.org/officeDocument/2006/relationships/image" Target="../media/image5.tif"/><Relationship Id="rId9" Type="http://schemas.openxmlformats.org/officeDocument/2006/relationships/image" Target="../media/image18.png"/><Relationship Id="rId10" Type="http://schemas.openxmlformats.org/officeDocument/2006/relationships/image" Target="../media/image1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7.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1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25.png"/><Relationship Id="rId4" Type="http://schemas.openxmlformats.org/officeDocument/2006/relationships/image" Target="../media/image4.jpeg"/><Relationship Id="rId5" Type="http://schemas.openxmlformats.org/officeDocument/2006/relationships/image" Target="../media/image7.png"/><Relationship Id="rId6" Type="http://schemas.openxmlformats.org/officeDocument/2006/relationships/image" Target="../media/image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8.png"/><Relationship Id="rId4" Type="http://schemas.openxmlformats.org/officeDocument/2006/relationships/image" Target="../media/image2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8.png"/><Relationship Id="rId4" Type="http://schemas.openxmlformats.org/officeDocument/2006/relationships/image" Target="../media/image2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7.jpeg"/><Relationship Id="rId6" Type="http://schemas.openxmlformats.org/officeDocument/2006/relationships/image" Target="../media/image13.png"/><Relationship Id="rId7" Type="http://schemas.openxmlformats.org/officeDocument/2006/relationships/image" Target="../media/image18.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18.png"/><Relationship Id="rId7" Type="http://schemas.openxmlformats.org/officeDocument/2006/relationships/image" Target="../media/image1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4.jpeg"/><Relationship Id="rId7" Type="http://schemas.openxmlformats.org/officeDocument/2006/relationships/image" Target="../media/image8.png"/><Relationship Id="rId8" Type="http://schemas.openxmlformats.org/officeDocument/2006/relationships/image" Target="../media/image1.g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video" Target="../media/media1.mp4"/><Relationship Id="rId6" Type="http://schemas.microsoft.com/office/2007/relationships/media" Target="../media/media1.mp4"/><Relationship Id="rId7" Type="http://schemas.openxmlformats.org/officeDocument/2006/relationships/image" Target="../media/image11.png"/><Relationship Id="rId8" Type="http://schemas.openxmlformats.org/officeDocument/2006/relationships/video" Target="../media/media2.mp4"/><Relationship Id="rId9" Type="http://schemas.microsoft.com/office/2007/relationships/media" Target="../media/media2.mp4"/><Relationship Id="rId10" Type="http://schemas.openxmlformats.org/officeDocument/2006/relationships/image" Target="../media/image12.png"/><Relationship Id="rId11" Type="http://schemas.openxmlformats.org/officeDocument/2006/relationships/image" Target="../media/image4.jpeg"/><Relationship Id="rId12" Type="http://schemas.openxmlformats.org/officeDocument/2006/relationships/image" Target="../media/image7.png"/><Relationship Id="rId13"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video" Target="../media/media1.mp4"/><Relationship Id="rId6" Type="http://schemas.microsoft.com/office/2007/relationships/media" Target="../media/media1.mp4"/><Relationship Id="rId7" Type="http://schemas.openxmlformats.org/officeDocument/2006/relationships/image" Target="../media/image11.png"/><Relationship Id="rId8" Type="http://schemas.openxmlformats.org/officeDocument/2006/relationships/video" Target="../media/media2.mp4"/><Relationship Id="rId9" Type="http://schemas.microsoft.com/office/2007/relationships/media" Target="../media/media2.mp4"/><Relationship Id="rId10" Type="http://schemas.openxmlformats.org/officeDocument/2006/relationships/image" Target="../media/image12.png"/><Relationship Id="rId11" Type="http://schemas.openxmlformats.org/officeDocument/2006/relationships/image" Target="../media/image7.png"/><Relationship Id="rId12" Type="http://schemas.openxmlformats.org/officeDocument/2006/relationships/image" Target="../media/image4.jpeg"/><Relationship Id="rId13"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video" Target="../media/media1.mp4"/><Relationship Id="rId6" Type="http://schemas.microsoft.com/office/2007/relationships/media" Target="../media/media1.mp4"/><Relationship Id="rId7" Type="http://schemas.openxmlformats.org/officeDocument/2006/relationships/image" Target="../media/image11.png"/><Relationship Id="rId8" Type="http://schemas.openxmlformats.org/officeDocument/2006/relationships/video" Target="../media/media2.mp4"/><Relationship Id="rId9" Type="http://schemas.microsoft.com/office/2007/relationships/media" Target="../media/media2.mp4"/><Relationship Id="rId10" Type="http://schemas.openxmlformats.org/officeDocument/2006/relationships/image" Target="../media/image12.png"/><Relationship Id="rId11" Type="http://schemas.openxmlformats.org/officeDocument/2006/relationships/image" Target="../media/image4.jpeg"/><Relationship Id="rId12" Type="http://schemas.openxmlformats.org/officeDocument/2006/relationships/image" Target="../media/image7.png"/><Relationship Id="rId13"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gi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lide Number"/>
          <p:cNvSpPr txBox="1"/>
          <p:nvPr>
            <p:ph type="sldNum" sz="quarter" idx="2"/>
          </p:nvPr>
        </p:nvSpPr>
        <p:spPr>
          <a:xfrm>
            <a:off x="7461249" y="9169400"/>
            <a:ext cx="228601" cy="355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2" name="HUMAIN_20170906_115500_122000-1.png" descr="HUMAIN_20170906_115500_122000-1.png"/>
          <p:cNvPicPr>
            <a:picLocks noChangeAspect="1"/>
          </p:cNvPicPr>
          <p:nvPr/>
        </p:nvPicPr>
        <p:blipFill>
          <a:blip r:embed="rId3">
            <a:extLst/>
          </a:blip>
          <a:stretch>
            <a:fillRect/>
          </a:stretch>
        </p:blipFill>
        <p:spPr>
          <a:xfrm>
            <a:off x="5767859" y="2593824"/>
            <a:ext cx="7034064" cy="5578885"/>
          </a:xfrm>
          <a:prstGeom prst="rect">
            <a:avLst/>
          </a:prstGeom>
          <a:ln w="12700">
            <a:miter lim="400000"/>
          </a:ln>
        </p:spPr>
      </p:pic>
      <p:sp>
        <p:nvSpPr>
          <p:cNvPr id="233" name="•Type I: trapped in loops above A.R.…"/>
          <p:cNvSpPr txBox="1"/>
          <p:nvPr/>
        </p:nvSpPr>
        <p:spPr>
          <a:xfrm>
            <a:off x="393623" y="2903723"/>
            <a:ext cx="5604545" cy="240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ts val="3900"/>
              </a:lnSpc>
              <a:defRPr sz="2400">
                <a:solidFill>
                  <a:srgbClr val="404040"/>
                </a:solidFill>
                <a:latin typeface="Avenir Book"/>
                <a:ea typeface="Avenir Book"/>
                <a:cs typeface="Avenir Book"/>
                <a:sym typeface="Avenir Book"/>
              </a:defRPr>
            </a:pPr>
            <a:r>
              <a:rPr>
                <a:solidFill>
                  <a:srgbClr val="E48312"/>
                </a:solidFill>
              </a:rPr>
              <a:t>•</a:t>
            </a:r>
            <a:r>
              <a:t>Type I: trapped in loops above A.R.</a:t>
            </a:r>
            <a:endParaRPr sz="1200">
              <a:solidFill>
                <a:srgbClr val="000000"/>
              </a:solidFill>
            </a:endParaRPr>
          </a:p>
          <a:p>
            <a:pPr>
              <a:lnSpc>
                <a:spcPts val="3900"/>
              </a:lnSpc>
              <a:defRPr sz="2400">
                <a:solidFill>
                  <a:srgbClr val="404040"/>
                </a:solidFill>
                <a:latin typeface="Avenir Book"/>
                <a:ea typeface="Avenir Book"/>
                <a:cs typeface="Avenir Book"/>
                <a:sym typeface="Avenir Book"/>
              </a:defRPr>
            </a:pPr>
            <a:r>
              <a:rPr>
                <a:solidFill>
                  <a:srgbClr val="E48312"/>
                </a:solidFill>
              </a:rPr>
              <a:t>•</a:t>
            </a:r>
            <a:r>
              <a:t>Type II: accelerated by shock waves </a:t>
            </a:r>
            <a:endParaRPr sz="1200">
              <a:solidFill>
                <a:srgbClr val="000000"/>
              </a:solidFill>
            </a:endParaRPr>
          </a:p>
          <a:p>
            <a:pPr>
              <a:lnSpc>
                <a:spcPts val="3900"/>
              </a:lnSpc>
              <a:defRPr sz="2400">
                <a:solidFill>
                  <a:srgbClr val="404040"/>
                </a:solidFill>
                <a:latin typeface="Avenir Book"/>
                <a:ea typeface="Avenir Book"/>
                <a:cs typeface="Avenir Book"/>
                <a:sym typeface="Avenir Book"/>
              </a:defRPr>
            </a:pPr>
            <a:r>
              <a:rPr>
                <a:solidFill>
                  <a:srgbClr val="E48312"/>
                </a:solidFill>
              </a:rPr>
              <a:t>•</a:t>
            </a:r>
            <a:r>
              <a:t>Type III: beams accelerated along open magnetic field lines</a:t>
            </a:r>
            <a:endParaRPr sz="1200">
              <a:solidFill>
                <a:srgbClr val="000000"/>
              </a:solidFill>
            </a:endParaRPr>
          </a:p>
          <a:p>
            <a:pPr>
              <a:lnSpc>
                <a:spcPts val="3900"/>
              </a:lnSpc>
              <a:defRPr sz="2400">
                <a:solidFill>
                  <a:srgbClr val="404040"/>
                </a:solidFill>
                <a:latin typeface="Avenir Book"/>
                <a:ea typeface="Avenir Book"/>
                <a:cs typeface="Avenir Book"/>
                <a:sym typeface="Avenir Book"/>
              </a:defRPr>
            </a:pPr>
            <a:r>
              <a:rPr>
                <a:solidFill>
                  <a:srgbClr val="E48312"/>
                </a:solidFill>
              </a:rPr>
              <a:t>•</a:t>
            </a:r>
            <a:r>
              <a:t>Type IV: trapped in post-flare loops</a:t>
            </a:r>
            <a:endParaRPr sz="1200">
              <a:solidFill>
                <a:srgbClr val="000000"/>
              </a:solidFill>
            </a:endParaRPr>
          </a:p>
        </p:txBody>
      </p:sp>
      <p:sp>
        <p:nvSpPr>
          <p:cNvPr id="234" name="We distinguish between 5 types of solar radio bursts. Not all types are present during an event."/>
          <p:cNvSpPr txBox="1"/>
          <p:nvPr/>
        </p:nvSpPr>
        <p:spPr>
          <a:xfrm>
            <a:off x="660400" y="1003300"/>
            <a:ext cx="12044461" cy="115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90727">
              <a:spcBef>
                <a:spcPts val="3500"/>
              </a:spcBef>
              <a:defRPr sz="3024">
                <a:latin typeface="Avenir Light"/>
                <a:ea typeface="Avenir Light"/>
                <a:cs typeface="Avenir Light"/>
                <a:sym typeface="Avenir Light"/>
              </a:defRPr>
            </a:lvl1pPr>
          </a:lstStyle>
          <a:p>
            <a:pPr/>
            <a:r>
              <a:t>We distinguish between 5 types of solar radio bursts. Not all types are present during an event.</a:t>
            </a:r>
          </a:p>
        </p:txBody>
      </p:sp>
      <p:sp>
        <p:nvSpPr>
          <p:cNvPr id="235" name="Solar radio bursts"/>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Solar radio bursts</a:t>
            </a:r>
          </a:p>
        </p:txBody>
      </p:sp>
      <p:pic>
        <p:nvPicPr>
          <p:cNvPr id="236" name="Unknown.png" descr="Unknown.png"/>
          <p:cNvPicPr>
            <a:picLocks noChangeAspect="1"/>
          </p:cNvPicPr>
          <p:nvPr/>
        </p:nvPicPr>
        <p:blipFill>
          <a:blip r:embed="rId4">
            <a:extLst/>
          </a:blip>
          <a:stretch>
            <a:fillRect/>
          </a:stretch>
        </p:blipFill>
        <p:spPr>
          <a:xfrm>
            <a:off x="11842750" y="119643"/>
            <a:ext cx="1016000" cy="1016001"/>
          </a:xfrm>
          <a:prstGeom prst="rect">
            <a:avLst/>
          </a:prstGeom>
          <a:ln w="63500">
            <a:solidFill>
              <a:schemeClr val="accent4"/>
            </a:solidFill>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1" name="Picture1.png" descr="Picture1.png"/>
          <p:cNvPicPr>
            <a:picLocks noChangeAspect="1"/>
          </p:cNvPicPr>
          <p:nvPr/>
        </p:nvPicPr>
        <p:blipFill>
          <a:blip r:embed="rId3">
            <a:extLst/>
          </a:blip>
          <a:stretch>
            <a:fillRect/>
          </a:stretch>
        </p:blipFill>
        <p:spPr>
          <a:xfrm>
            <a:off x="1226007" y="615129"/>
            <a:ext cx="10552786" cy="8192088"/>
          </a:xfrm>
          <a:prstGeom prst="rect">
            <a:avLst/>
          </a:prstGeom>
          <a:ln w="12700">
            <a:miter lim="400000"/>
          </a:ln>
        </p:spPr>
      </p:pic>
      <p:sp>
        <p:nvSpPr>
          <p:cNvPr id="242" name="Circle"/>
          <p:cNvSpPr/>
          <p:nvPr/>
        </p:nvSpPr>
        <p:spPr>
          <a:xfrm>
            <a:off x="3546798" y="4381308"/>
            <a:ext cx="2452755" cy="2445350"/>
          </a:xfrm>
          <a:prstGeom prst="ellipse">
            <a:avLst/>
          </a:prstGeom>
          <a:ln w="63500">
            <a:solidFill>
              <a:srgbClr val="EB4627"/>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43" name="Triangle"/>
          <p:cNvSpPr/>
          <p:nvPr/>
        </p:nvSpPr>
        <p:spPr>
          <a:xfrm>
            <a:off x="2794095" y="6839315"/>
            <a:ext cx="1659628" cy="1257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ln w="63500">
            <a:solidFill>
              <a:srgbClr val="EB4627"/>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44" name="Rectangle"/>
          <p:cNvSpPr/>
          <p:nvPr/>
        </p:nvSpPr>
        <p:spPr>
          <a:xfrm>
            <a:off x="7836523" y="6014456"/>
            <a:ext cx="2202588" cy="1718287"/>
          </a:xfrm>
          <a:prstGeom prst="rect">
            <a:avLst/>
          </a:prstGeom>
          <a:ln w="63500">
            <a:solidFill>
              <a:srgbClr val="EB4627"/>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245" name="radio-waves_icon-icons.com_50054.png" descr="radio-waves_icon-icons.com_50054.png"/>
          <p:cNvPicPr>
            <a:picLocks noChangeAspect="1"/>
          </p:cNvPicPr>
          <p:nvPr/>
        </p:nvPicPr>
        <p:blipFill>
          <a:blip r:embed="rId4">
            <a:extLst/>
          </a:blip>
          <a:stretch>
            <a:fillRect/>
          </a:stretch>
        </p:blipFill>
        <p:spPr>
          <a:xfrm>
            <a:off x="11753651" y="117811"/>
            <a:ext cx="1117926" cy="1117926"/>
          </a:xfrm>
          <a:prstGeom prst="rect">
            <a:avLst/>
          </a:prstGeom>
          <a:ln w="76200">
            <a:solidFill>
              <a:srgbClr val="69E245"/>
            </a:solidFill>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49" name="pasted-image.pdf" descr="pasted-image.pdf"/>
          <p:cNvPicPr>
            <a:picLocks noChangeAspect="1"/>
          </p:cNvPicPr>
          <p:nvPr/>
        </p:nvPicPr>
        <p:blipFill>
          <a:blip r:embed="rId3">
            <a:extLst/>
          </a:blip>
          <a:stretch>
            <a:fillRect/>
          </a:stretch>
        </p:blipFill>
        <p:spPr>
          <a:xfrm>
            <a:off x="795866" y="977737"/>
            <a:ext cx="11111556" cy="7055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IONOSPHERE"/>
          <p:cNvSpPr txBox="1"/>
          <p:nvPr>
            <p:ph type="title"/>
          </p:nvPr>
        </p:nvSpPr>
        <p:spPr>
          <a:xfrm>
            <a:off x="355600" y="7505700"/>
            <a:ext cx="12293600" cy="1282700"/>
          </a:xfrm>
          <a:prstGeom prst="rect">
            <a:avLst/>
          </a:prstGeom>
        </p:spPr>
        <p:txBody>
          <a:bodyPr/>
          <a:lstStyle/>
          <a:p>
            <a:pPr/>
            <a:r>
              <a:t>IONOSPHERE</a:t>
            </a:r>
          </a:p>
        </p:txBody>
      </p:sp>
      <p:sp>
        <p:nvSpPr>
          <p:cNvPr id="254" name="!"/>
          <p:cNvSpPr txBox="1"/>
          <p:nvPr/>
        </p:nvSpPr>
        <p:spPr>
          <a:xfrm>
            <a:off x="6864300" y="3270250"/>
            <a:ext cx="26655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solidFill>
                  <a:srgbClr val="FFFFFF"/>
                </a:solidFill>
              </a:defRPr>
            </a:lvl1pPr>
          </a:lstStyle>
          <a:p>
            <a:pPr/>
            <a:r>
              <a:t>!</a:t>
            </a:r>
          </a:p>
        </p:txBody>
      </p:sp>
      <p:pic>
        <p:nvPicPr>
          <p:cNvPr id="255" name="Maps-Layers-icon.png" descr="Maps-Layers-icon.png"/>
          <p:cNvPicPr>
            <a:picLocks noChangeAspect="1"/>
          </p:cNvPicPr>
          <p:nvPr/>
        </p:nvPicPr>
        <p:blipFill>
          <a:blip r:embed="rId3">
            <a:extLst/>
          </a:blip>
          <a:stretch>
            <a:fillRect/>
          </a:stretch>
        </p:blipFill>
        <p:spPr>
          <a:xfrm>
            <a:off x="11544539" y="292890"/>
            <a:ext cx="1016001" cy="1016001"/>
          </a:xfrm>
          <a:prstGeom prst="rect">
            <a:avLst/>
          </a:prstGeom>
          <a:ln w="63500">
            <a:solidFill>
              <a:srgbClr val="942192"/>
            </a:solidFill>
            <a:miter lim="400000"/>
          </a:ln>
        </p:spPr>
      </p:pic>
      <p:pic>
        <p:nvPicPr>
          <p:cNvPr id="256" name="Atmosphere_with_Ionosphere.svg.png" descr="Atmosphere_with_Ionosphere.svg.png"/>
          <p:cNvPicPr>
            <a:picLocks noChangeAspect="1"/>
          </p:cNvPicPr>
          <p:nvPr/>
        </p:nvPicPr>
        <p:blipFill>
          <a:blip r:embed="rId4">
            <a:extLst/>
          </a:blip>
          <a:stretch>
            <a:fillRect/>
          </a:stretch>
        </p:blipFill>
        <p:spPr>
          <a:xfrm>
            <a:off x="417987" y="889000"/>
            <a:ext cx="6540501" cy="6464300"/>
          </a:xfrm>
          <a:prstGeom prst="rect">
            <a:avLst/>
          </a:prstGeom>
          <a:ln w="12700">
            <a:miter lim="400000"/>
          </a:ln>
        </p:spPr>
      </p:pic>
      <p:pic>
        <p:nvPicPr>
          <p:cNvPr id="257" name="400px-Ionosphere_Layers_en.svg.png" descr="400px-Ionosphere_Layers_en.svg.png"/>
          <p:cNvPicPr>
            <a:picLocks noChangeAspect="1"/>
          </p:cNvPicPr>
          <p:nvPr/>
        </p:nvPicPr>
        <p:blipFill>
          <a:blip r:embed="rId5">
            <a:extLst/>
          </a:blip>
          <a:stretch>
            <a:fillRect/>
          </a:stretch>
        </p:blipFill>
        <p:spPr>
          <a:xfrm>
            <a:off x="7513817" y="2533650"/>
            <a:ext cx="5080001" cy="3175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RAdio waves"/>
          <p:cNvSpPr txBox="1"/>
          <p:nvPr>
            <p:ph type="title"/>
          </p:nvPr>
        </p:nvSpPr>
        <p:spPr>
          <a:xfrm>
            <a:off x="355600" y="7505700"/>
            <a:ext cx="12293600" cy="1282700"/>
          </a:xfrm>
          <a:prstGeom prst="rect">
            <a:avLst/>
          </a:prstGeom>
        </p:spPr>
        <p:txBody>
          <a:bodyPr/>
          <a:lstStyle/>
          <a:p>
            <a:pPr/>
            <a:r>
              <a:t>RAdio waves</a:t>
            </a:r>
          </a:p>
        </p:txBody>
      </p:sp>
      <p:sp>
        <p:nvSpPr>
          <p:cNvPr id="262" name="!"/>
          <p:cNvSpPr txBox="1"/>
          <p:nvPr/>
        </p:nvSpPr>
        <p:spPr>
          <a:xfrm>
            <a:off x="6864300" y="3270250"/>
            <a:ext cx="26655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solidFill>
                  <a:srgbClr val="FFFFFF"/>
                </a:solidFill>
              </a:defRPr>
            </a:lvl1pPr>
          </a:lstStyle>
          <a:p>
            <a:pPr/>
            <a:r>
              <a:t>!</a:t>
            </a:r>
          </a:p>
        </p:txBody>
      </p:sp>
      <p:pic>
        <p:nvPicPr>
          <p:cNvPr id="263" name="Maps-Layers-icon.png" descr="Maps-Layers-icon.png"/>
          <p:cNvPicPr>
            <a:picLocks noChangeAspect="1"/>
          </p:cNvPicPr>
          <p:nvPr/>
        </p:nvPicPr>
        <p:blipFill>
          <a:blip r:embed="rId3">
            <a:extLst/>
          </a:blip>
          <a:stretch>
            <a:fillRect/>
          </a:stretch>
        </p:blipFill>
        <p:spPr>
          <a:xfrm>
            <a:off x="11842750" y="133350"/>
            <a:ext cx="1016000" cy="1016000"/>
          </a:xfrm>
          <a:prstGeom prst="rect">
            <a:avLst/>
          </a:prstGeom>
          <a:ln w="63500">
            <a:solidFill>
              <a:srgbClr val="942192"/>
            </a:solidFill>
            <a:miter lim="400000"/>
          </a:ln>
        </p:spPr>
      </p:pic>
      <p:pic>
        <p:nvPicPr>
          <p:cNvPr id="264" name="propo1.gif" descr="propo1.gif"/>
          <p:cNvPicPr>
            <a:picLocks noChangeAspect="1"/>
          </p:cNvPicPr>
          <p:nvPr/>
        </p:nvPicPr>
        <p:blipFill>
          <a:blip r:embed="rId4">
            <a:extLst/>
          </a:blip>
          <a:stretch>
            <a:fillRect/>
          </a:stretch>
        </p:blipFill>
        <p:spPr>
          <a:xfrm>
            <a:off x="533400" y="1333500"/>
            <a:ext cx="11938000" cy="60198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IONOSPHERIC STORMS"/>
          <p:cNvSpPr txBox="1"/>
          <p:nvPr>
            <p:ph type="title"/>
          </p:nvPr>
        </p:nvSpPr>
        <p:spPr>
          <a:xfrm>
            <a:off x="355600" y="7505700"/>
            <a:ext cx="12293600" cy="1282700"/>
          </a:xfrm>
          <a:prstGeom prst="rect">
            <a:avLst/>
          </a:prstGeom>
        </p:spPr>
        <p:txBody>
          <a:bodyPr/>
          <a:lstStyle/>
          <a:p>
            <a:pPr/>
            <a:r>
              <a:t>IONOSPHERIC STORMS</a:t>
            </a:r>
          </a:p>
        </p:txBody>
      </p:sp>
      <p:sp>
        <p:nvSpPr>
          <p:cNvPr id="269" name="!"/>
          <p:cNvSpPr txBox="1"/>
          <p:nvPr/>
        </p:nvSpPr>
        <p:spPr>
          <a:xfrm>
            <a:off x="6864300" y="3270250"/>
            <a:ext cx="26655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solidFill>
                  <a:srgbClr val="FFFFFF"/>
                </a:solidFill>
              </a:defRPr>
            </a:lvl1pPr>
          </a:lstStyle>
          <a:p>
            <a:pPr/>
            <a:r>
              <a:t>!</a:t>
            </a:r>
          </a:p>
        </p:txBody>
      </p:sp>
      <p:pic>
        <p:nvPicPr>
          <p:cNvPr id="270" name="people_yokoyama_z02_en.jpg" descr="people_yokoyama_z02_en.jpg"/>
          <p:cNvPicPr>
            <a:picLocks noChangeAspect="1"/>
          </p:cNvPicPr>
          <p:nvPr/>
        </p:nvPicPr>
        <p:blipFill>
          <a:blip r:embed="rId3">
            <a:extLst/>
          </a:blip>
          <a:stretch>
            <a:fillRect/>
          </a:stretch>
        </p:blipFill>
        <p:spPr>
          <a:xfrm>
            <a:off x="1742472" y="205285"/>
            <a:ext cx="9519856" cy="7148015"/>
          </a:xfrm>
          <a:prstGeom prst="rect">
            <a:avLst/>
          </a:prstGeom>
          <a:ln w="12700">
            <a:miter lim="400000"/>
          </a:ln>
        </p:spPr>
      </p:pic>
      <p:pic>
        <p:nvPicPr>
          <p:cNvPr id="271" name="Maps-Layers-icon.png" descr="Maps-Layers-icon.png"/>
          <p:cNvPicPr>
            <a:picLocks noChangeAspect="1"/>
          </p:cNvPicPr>
          <p:nvPr/>
        </p:nvPicPr>
        <p:blipFill>
          <a:blip r:embed="rId4">
            <a:extLst/>
          </a:blip>
          <a:stretch>
            <a:fillRect/>
          </a:stretch>
        </p:blipFill>
        <p:spPr>
          <a:xfrm>
            <a:off x="11544539" y="292890"/>
            <a:ext cx="1016001" cy="1016001"/>
          </a:xfrm>
          <a:prstGeom prst="rect">
            <a:avLst/>
          </a:prstGeom>
          <a:ln w="63500">
            <a:solidFill>
              <a:srgbClr val="942192"/>
            </a:solidFill>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Galactic Cosmic Rays (GCR) are the slowly varying, highly energetic background source of energetic particles that constantly bombard Earth. GCR originate outside the solar system and are likely formed by explosive events such as supernova."/>
          <p:cNvSpPr txBox="1"/>
          <p:nvPr/>
        </p:nvSpPr>
        <p:spPr>
          <a:xfrm>
            <a:off x="660400" y="1003300"/>
            <a:ext cx="12044461" cy="115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27152">
              <a:spcBef>
                <a:spcPts val="2300"/>
              </a:spcBef>
              <a:defRPr sz="2016">
                <a:latin typeface="Avenir Light"/>
                <a:ea typeface="Avenir Light"/>
                <a:cs typeface="Avenir Light"/>
                <a:sym typeface="Avenir Light"/>
              </a:defRPr>
            </a:lvl1pPr>
          </a:lstStyle>
          <a:p>
            <a:pPr/>
            <a:r>
              <a:t>Galactic Cosmic Rays (GCR) are the slowly varying, highly energetic background source of energetic particles that constantly bombard Earth. GCR originate outside the solar system and are likely formed by explosive events such as supernova. </a:t>
            </a:r>
          </a:p>
        </p:txBody>
      </p:sp>
      <p:sp>
        <p:nvSpPr>
          <p:cNvPr id="276" name="Galactic cosmic rays"/>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Galactic cosmic rays</a:t>
            </a:r>
          </a:p>
        </p:txBody>
      </p:sp>
      <p:pic>
        <p:nvPicPr>
          <p:cNvPr id="277" name="Galactic Cosmic Rays.png" descr="Galactic Cosmic Rays.png"/>
          <p:cNvPicPr>
            <a:picLocks noChangeAspect="1"/>
          </p:cNvPicPr>
          <p:nvPr/>
        </p:nvPicPr>
        <p:blipFill>
          <a:blip r:embed="rId3">
            <a:extLst/>
          </a:blip>
          <a:stretch>
            <a:fillRect/>
          </a:stretch>
        </p:blipFill>
        <p:spPr>
          <a:xfrm>
            <a:off x="1128004" y="2354196"/>
            <a:ext cx="10748792" cy="6050530"/>
          </a:xfrm>
          <a:prstGeom prst="rect">
            <a:avLst/>
          </a:prstGeom>
          <a:ln w="12700">
            <a:miter lim="400000"/>
          </a:ln>
        </p:spPr>
      </p:pic>
      <p:grpSp>
        <p:nvGrpSpPr>
          <p:cNvPr id="280" name="Group"/>
          <p:cNvGrpSpPr/>
          <p:nvPr/>
        </p:nvGrpSpPr>
        <p:grpSpPr>
          <a:xfrm>
            <a:off x="12047702" y="334069"/>
            <a:ext cx="872844" cy="872844"/>
            <a:chOff x="0" y="0"/>
            <a:chExt cx="872842" cy="872842"/>
          </a:xfrm>
        </p:grpSpPr>
        <p:sp>
          <p:nvSpPr>
            <p:cNvPr id="278"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279" name="398271-200.png" descr="398271-200.png"/>
            <p:cNvPicPr>
              <a:picLocks noChangeAspect="1"/>
            </p:cNvPicPr>
            <p:nvPr/>
          </p:nvPicPr>
          <p:blipFill>
            <a:blip r:embed="rId4">
              <a:extLst/>
            </a:blip>
            <a:stretch>
              <a:fillRect/>
            </a:stretch>
          </p:blipFill>
          <p:spPr>
            <a:xfrm>
              <a:off x="0" y="0"/>
              <a:ext cx="872843" cy="872843"/>
            </a:xfrm>
            <a:prstGeom prst="rect">
              <a:avLst/>
            </a:prstGeom>
            <a:ln w="12700" cap="flat">
              <a:noFill/>
              <a:miter lim="400000"/>
            </a:ln>
            <a:effectLst/>
          </p:spPr>
        </p:pic>
      </p:grpSp>
      <p:pic>
        <p:nvPicPr>
          <p:cNvPr id="281" name="2000px-Red_star.svg.png" descr="2000px-Red_star.svg.png"/>
          <p:cNvPicPr>
            <a:picLocks noChangeAspect="1"/>
          </p:cNvPicPr>
          <p:nvPr/>
        </p:nvPicPr>
        <p:blipFill>
          <a:blip r:embed="rId5">
            <a:extLst/>
          </a:blip>
          <a:stretch>
            <a:fillRect/>
          </a:stretch>
        </p:blipFill>
        <p:spPr>
          <a:xfrm>
            <a:off x="12396640" y="760111"/>
            <a:ext cx="688002" cy="654633"/>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HF COM effects"/>
          <p:cNvSpPr/>
          <p:nvPr/>
        </p:nvSpPr>
        <p:spPr>
          <a:xfrm>
            <a:off x="4794250" y="3886200"/>
            <a:ext cx="3416300"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HF COM effects</a:t>
            </a:r>
          </a:p>
        </p:txBody>
      </p:sp>
      <p:sp>
        <p:nvSpPr>
          <p:cNvPr id="287" name="GNSS…"/>
          <p:cNvSpPr/>
          <p:nvPr/>
        </p:nvSpPr>
        <p:spPr>
          <a:xfrm>
            <a:off x="8669800" y="3886200"/>
            <a:ext cx="3416301"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GNSS </a:t>
            </a:r>
          </a:p>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effects</a:t>
            </a:r>
          </a:p>
        </p:txBody>
      </p:sp>
      <p:grpSp>
        <p:nvGrpSpPr>
          <p:cNvPr id="290" name="Group"/>
          <p:cNvGrpSpPr/>
          <p:nvPr/>
        </p:nvGrpSpPr>
        <p:grpSpPr>
          <a:xfrm>
            <a:off x="5957655" y="3207113"/>
            <a:ext cx="4886590" cy="1011040"/>
            <a:chOff x="0" y="0"/>
            <a:chExt cx="4886589" cy="1011038"/>
          </a:xfrm>
        </p:grpSpPr>
        <p:pic>
          <p:nvPicPr>
            <p:cNvPr id="288" name="cloud-with-wind_318-33356.jpg" descr="cloud-with-wind_318-33356.jpg"/>
            <p:cNvPicPr>
              <a:picLocks noChangeAspect="1"/>
            </p:cNvPicPr>
            <p:nvPr/>
          </p:nvPicPr>
          <p:blipFill>
            <a:blip r:embed="rId4">
              <a:extLst/>
            </a:blip>
            <a:stretch>
              <a:fillRect/>
            </a:stretch>
          </p:blipFill>
          <p:spPr>
            <a:xfrm>
              <a:off x="3875550" y="0"/>
              <a:ext cx="1011040" cy="1011039"/>
            </a:xfrm>
            <a:prstGeom prst="rect">
              <a:avLst/>
            </a:prstGeom>
            <a:ln w="63500" cap="flat">
              <a:solidFill>
                <a:srgbClr val="7076E5"/>
              </a:solidFill>
              <a:prstDash val="solid"/>
              <a:miter lim="400000"/>
            </a:ln>
            <a:effectLst/>
          </p:spPr>
        </p:pic>
        <p:pic>
          <p:nvPicPr>
            <p:cNvPr id="289" name="cloud-with-wind_318-33356.jpg" descr="cloud-with-wind_318-33356.jpg"/>
            <p:cNvPicPr>
              <a:picLocks noChangeAspect="1"/>
            </p:cNvPicPr>
            <p:nvPr/>
          </p:nvPicPr>
          <p:blipFill>
            <a:blip r:embed="rId4">
              <a:extLst/>
            </a:blip>
            <a:stretch>
              <a:fillRect/>
            </a:stretch>
          </p:blipFill>
          <p:spPr>
            <a:xfrm>
              <a:off x="0" y="0"/>
              <a:ext cx="1011039" cy="1011039"/>
            </a:xfrm>
            <a:prstGeom prst="rect">
              <a:avLst/>
            </a:prstGeom>
            <a:ln w="63500" cap="flat">
              <a:solidFill>
                <a:srgbClr val="7076E5"/>
              </a:solidFill>
              <a:prstDash val="solid"/>
              <a:miter lim="400000"/>
            </a:ln>
            <a:effectLst/>
          </p:spPr>
        </p:pic>
      </p:grpSp>
      <p:grpSp>
        <p:nvGrpSpPr>
          <p:cNvPr id="293" name="Group"/>
          <p:cNvGrpSpPr/>
          <p:nvPr/>
        </p:nvGrpSpPr>
        <p:grpSpPr>
          <a:xfrm>
            <a:off x="4761970" y="3204633"/>
            <a:ext cx="4891551" cy="1016001"/>
            <a:chOff x="0" y="0"/>
            <a:chExt cx="4891549" cy="1016000"/>
          </a:xfrm>
        </p:grpSpPr>
        <p:pic>
          <p:nvPicPr>
            <p:cNvPr id="291" name="Unknown.png" descr="Unknown.png"/>
            <p:cNvPicPr>
              <a:picLocks noChangeAspect="1"/>
            </p:cNvPicPr>
            <p:nvPr/>
          </p:nvPicPr>
          <p:blipFill>
            <a:blip r:embed="rId5">
              <a:extLst/>
            </a:blip>
            <a:stretch>
              <a:fillRect/>
            </a:stretch>
          </p:blipFill>
          <p:spPr>
            <a:xfrm>
              <a:off x="3875549" y="0"/>
              <a:ext cx="1016001" cy="1016000"/>
            </a:xfrm>
            <a:prstGeom prst="rect">
              <a:avLst/>
            </a:prstGeom>
            <a:ln w="63500" cap="flat">
              <a:solidFill>
                <a:srgbClr val="4FAF32"/>
              </a:solidFill>
              <a:prstDash val="solid"/>
              <a:miter lim="400000"/>
            </a:ln>
            <a:effectLst/>
          </p:spPr>
        </p:pic>
        <p:pic>
          <p:nvPicPr>
            <p:cNvPr id="292" name="Unknown.png" descr="Unknown.png"/>
            <p:cNvPicPr>
              <a:picLocks noChangeAspect="1"/>
            </p:cNvPicPr>
            <p:nvPr/>
          </p:nvPicPr>
          <p:blipFill>
            <a:blip r:embed="rId5">
              <a:extLst/>
            </a:blip>
            <a:stretch>
              <a:fillRect/>
            </a:stretch>
          </p:blipFill>
          <p:spPr>
            <a:xfrm>
              <a:off x="0" y="0"/>
              <a:ext cx="1016000" cy="1016000"/>
            </a:xfrm>
            <a:prstGeom prst="rect">
              <a:avLst/>
            </a:prstGeom>
            <a:ln w="63500" cap="flat">
              <a:solidFill>
                <a:srgbClr val="4FAF32"/>
              </a:solidFill>
              <a:prstDash val="solid"/>
              <a:miter lim="400000"/>
            </a:ln>
            <a:effectLst/>
          </p:spPr>
        </p:pic>
      </p:grpSp>
      <p:sp>
        <p:nvSpPr>
          <p:cNvPr id="294" name="Radiation…"/>
          <p:cNvSpPr/>
          <p:nvPr/>
        </p:nvSpPr>
        <p:spPr>
          <a:xfrm>
            <a:off x="918699" y="3856897"/>
            <a:ext cx="3416301"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Radiation</a:t>
            </a:r>
          </a:p>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effects</a:t>
            </a:r>
          </a:p>
        </p:txBody>
      </p:sp>
      <p:grpSp>
        <p:nvGrpSpPr>
          <p:cNvPr id="297" name="Group"/>
          <p:cNvGrpSpPr/>
          <p:nvPr/>
        </p:nvGrpSpPr>
        <p:grpSpPr>
          <a:xfrm>
            <a:off x="11002168" y="3138652"/>
            <a:ext cx="1147962" cy="1147962"/>
            <a:chOff x="0" y="0"/>
            <a:chExt cx="1147961" cy="1147961"/>
          </a:xfrm>
        </p:grpSpPr>
        <p:sp>
          <p:nvSpPr>
            <p:cNvPr id="295"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296" name="398271-200.png" descr="398271-200.png"/>
            <p:cNvPicPr>
              <a:picLocks noChangeAspect="1"/>
            </p:cNvPicPr>
            <p:nvPr/>
          </p:nvPicPr>
          <p:blipFill>
            <a:blip r:embed="rId6">
              <a:extLst/>
            </a:blip>
            <a:stretch>
              <a:fillRect/>
            </a:stretch>
          </p:blipFill>
          <p:spPr>
            <a:xfrm>
              <a:off x="0" y="0"/>
              <a:ext cx="1147962" cy="1147962"/>
            </a:xfrm>
            <a:prstGeom prst="rect">
              <a:avLst/>
            </a:prstGeom>
            <a:ln w="12700" cap="flat">
              <a:noFill/>
              <a:miter lim="400000"/>
            </a:ln>
            <a:effectLst/>
          </p:spPr>
        </p:pic>
      </p:grpSp>
      <p:grpSp>
        <p:nvGrpSpPr>
          <p:cNvPr id="300" name="Group"/>
          <p:cNvGrpSpPr/>
          <p:nvPr/>
        </p:nvGrpSpPr>
        <p:grpSpPr>
          <a:xfrm>
            <a:off x="7126617" y="3138652"/>
            <a:ext cx="1147962" cy="1147962"/>
            <a:chOff x="0" y="0"/>
            <a:chExt cx="1147961" cy="1147961"/>
          </a:xfrm>
        </p:grpSpPr>
        <p:sp>
          <p:nvSpPr>
            <p:cNvPr id="298"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299" name="398271-200.png" descr="398271-200.png"/>
            <p:cNvPicPr>
              <a:picLocks noChangeAspect="1"/>
            </p:cNvPicPr>
            <p:nvPr/>
          </p:nvPicPr>
          <p:blipFill>
            <a:blip r:embed="rId6">
              <a:extLst/>
            </a:blip>
            <a:stretch>
              <a:fillRect/>
            </a:stretch>
          </p:blipFill>
          <p:spPr>
            <a:xfrm>
              <a:off x="0" y="0"/>
              <a:ext cx="1147962" cy="1147962"/>
            </a:xfrm>
            <a:prstGeom prst="rect">
              <a:avLst/>
            </a:prstGeom>
            <a:ln w="12700" cap="flat">
              <a:noFill/>
              <a:miter lim="400000"/>
            </a:ln>
            <a:effectLst/>
          </p:spPr>
        </p:pic>
      </p:grpSp>
      <p:grpSp>
        <p:nvGrpSpPr>
          <p:cNvPr id="303" name="Group"/>
          <p:cNvGrpSpPr/>
          <p:nvPr/>
        </p:nvGrpSpPr>
        <p:grpSpPr>
          <a:xfrm>
            <a:off x="3251067" y="3147450"/>
            <a:ext cx="1147962" cy="1147962"/>
            <a:chOff x="0" y="0"/>
            <a:chExt cx="1147961" cy="1147961"/>
          </a:xfrm>
        </p:grpSpPr>
        <p:sp>
          <p:nvSpPr>
            <p:cNvPr id="301"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302" name="398271-200.png" descr="398271-200.png"/>
            <p:cNvPicPr>
              <a:picLocks noChangeAspect="1"/>
            </p:cNvPicPr>
            <p:nvPr/>
          </p:nvPicPr>
          <p:blipFill>
            <a:blip r:embed="rId6">
              <a:extLst/>
            </a:blip>
            <a:stretch>
              <a:fillRect/>
            </a:stretch>
          </p:blipFill>
          <p:spPr>
            <a:xfrm>
              <a:off x="0" y="0"/>
              <a:ext cx="1147962" cy="1147962"/>
            </a:xfrm>
            <a:prstGeom prst="rect">
              <a:avLst/>
            </a:prstGeom>
            <a:ln w="12700" cap="flat">
              <a:noFill/>
              <a:miter lim="400000"/>
            </a:ln>
            <a:effectLst/>
          </p:spPr>
        </p:pic>
      </p:grpSp>
      <p:sp>
        <p:nvSpPr>
          <p:cNvPr id="304" name="Nevertheless, our technology is impacted. PECASUS concerns impacts on aviation operations."/>
          <p:cNvSpPr txBox="1"/>
          <p:nvPr/>
        </p:nvSpPr>
        <p:spPr>
          <a:xfrm>
            <a:off x="660400" y="1003300"/>
            <a:ext cx="12044461" cy="115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90727">
              <a:spcBef>
                <a:spcPts val="3500"/>
              </a:spcBef>
              <a:defRPr sz="3024">
                <a:latin typeface="Avenir Light"/>
                <a:ea typeface="Avenir Light"/>
                <a:cs typeface="Avenir Light"/>
                <a:sym typeface="Avenir Light"/>
              </a:defRPr>
            </a:lvl1pPr>
          </a:lstStyle>
          <a:p>
            <a:pPr/>
            <a:r>
              <a:t>Nevertheless, our technology is impacted. PECASUS concerns impacts on aviation operations.</a:t>
            </a:r>
          </a:p>
        </p:txBody>
      </p:sp>
      <p:sp>
        <p:nvSpPr>
          <p:cNvPr id="305" name="Impact on technology"/>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Impact on technology</a:t>
            </a:r>
          </a:p>
        </p:txBody>
      </p:sp>
      <p:pic>
        <p:nvPicPr>
          <p:cNvPr id="306" name="Maps-Layers-icon.png" descr="Maps-Layers-icon.png"/>
          <p:cNvPicPr>
            <a:picLocks noChangeAspect="1"/>
          </p:cNvPicPr>
          <p:nvPr/>
        </p:nvPicPr>
        <p:blipFill>
          <a:blip r:embed="rId7">
            <a:extLst/>
          </a:blip>
          <a:stretch>
            <a:fillRect/>
          </a:stretch>
        </p:blipFill>
        <p:spPr>
          <a:xfrm>
            <a:off x="5994400" y="7533807"/>
            <a:ext cx="1016000" cy="1016001"/>
          </a:xfrm>
          <a:prstGeom prst="rect">
            <a:avLst/>
          </a:prstGeom>
          <a:ln w="63500">
            <a:solidFill>
              <a:srgbClr val="942192"/>
            </a:solidFill>
            <a:miter lim="400000"/>
          </a:ln>
        </p:spPr>
      </p:pic>
      <p:pic>
        <p:nvPicPr>
          <p:cNvPr id="307" name="2000px-Red_star.svg.png" descr="2000px-Red_star.svg.png"/>
          <p:cNvPicPr>
            <a:picLocks noChangeAspect="1"/>
          </p:cNvPicPr>
          <p:nvPr/>
        </p:nvPicPr>
        <p:blipFill>
          <a:blip r:embed="rId8">
            <a:extLst/>
          </a:blip>
          <a:stretch>
            <a:fillRect/>
          </a:stretch>
        </p:blipFill>
        <p:spPr>
          <a:xfrm>
            <a:off x="3916707" y="3856897"/>
            <a:ext cx="688001" cy="654633"/>
          </a:xfrm>
          <a:prstGeom prst="rect">
            <a:avLst/>
          </a:prstGeom>
          <a:ln w="12700">
            <a:miter lim="400000"/>
          </a:ln>
        </p:spPr>
      </p:pic>
      <p:pic>
        <p:nvPicPr>
          <p:cNvPr id="308" name="radio-waves_icon-icons.com_50054.png" descr="radio-waves_icon-icons.com_50054.png"/>
          <p:cNvPicPr>
            <a:picLocks noChangeAspect="1"/>
          </p:cNvPicPr>
          <p:nvPr/>
        </p:nvPicPr>
        <p:blipFill>
          <a:blip r:embed="rId9">
            <a:extLst/>
          </a:blip>
          <a:stretch>
            <a:fillRect/>
          </a:stretch>
        </p:blipFill>
        <p:spPr>
          <a:xfrm>
            <a:off x="5981501" y="6384844"/>
            <a:ext cx="1016326" cy="1016326"/>
          </a:xfrm>
          <a:prstGeom prst="rect">
            <a:avLst/>
          </a:prstGeom>
          <a:ln w="76200">
            <a:solidFill>
              <a:srgbClr val="69E245"/>
            </a:solidFill>
            <a:miter lim="400000"/>
          </a:ln>
        </p:spPr>
      </p:pic>
      <p:pic>
        <p:nvPicPr>
          <p:cNvPr id="309" name="Maps-Layers-icon.png" descr="Maps-Layers-icon.png"/>
          <p:cNvPicPr>
            <a:picLocks noChangeAspect="1"/>
          </p:cNvPicPr>
          <p:nvPr/>
        </p:nvPicPr>
        <p:blipFill>
          <a:blip r:embed="rId7">
            <a:extLst/>
          </a:blip>
          <a:stretch>
            <a:fillRect/>
          </a:stretch>
        </p:blipFill>
        <p:spPr>
          <a:xfrm>
            <a:off x="9879574" y="7524556"/>
            <a:ext cx="1016001" cy="1016001"/>
          </a:xfrm>
          <a:prstGeom prst="rect">
            <a:avLst/>
          </a:prstGeom>
          <a:ln w="63500">
            <a:solidFill>
              <a:srgbClr val="942192"/>
            </a:solidFill>
            <a:miter lim="400000"/>
          </a:ln>
        </p:spPr>
      </p:pic>
      <p:pic>
        <p:nvPicPr>
          <p:cNvPr id="310" name="radio-waves_icon-icons.com_50054.png" descr="radio-waves_icon-icons.com_50054.png"/>
          <p:cNvPicPr>
            <a:picLocks noChangeAspect="1"/>
          </p:cNvPicPr>
          <p:nvPr/>
        </p:nvPicPr>
        <p:blipFill>
          <a:blip r:embed="rId9">
            <a:extLst/>
          </a:blip>
          <a:stretch>
            <a:fillRect/>
          </a:stretch>
        </p:blipFill>
        <p:spPr>
          <a:xfrm>
            <a:off x="9866676" y="6375593"/>
            <a:ext cx="1016325" cy="1016326"/>
          </a:xfrm>
          <a:prstGeom prst="rect">
            <a:avLst/>
          </a:prstGeom>
          <a:ln w="76200">
            <a:solidFill>
              <a:srgbClr val="69E245"/>
            </a:solidFill>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5" name="Short Rehearsal…"/>
          <p:cNvSpPr txBox="1"/>
          <p:nvPr/>
        </p:nvSpPr>
        <p:spPr>
          <a:xfrm>
            <a:off x="567585" y="2602880"/>
            <a:ext cx="11869630" cy="4547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584200">
              <a:spcBef>
                <a:spcPts val="4200"/>
              </a:spcBef>
              <a:defRPr sz="3600">
                <a:latin typeface="Avenir Light"/>
                <a:ea typeface="Avenir Light"/>
                <a:cs typeface="Avenir Light"/>
                <a:sym typeface="Avenir Light"/>
              </a:defRPr>
            </a:pPr>
            <a:r>
              <a:t>Short Rehearsal</a:t>
            </a:r>
          </a:p>
          <a:p>
            <a:pPr algn="ctr" defTabSz="584200">
              <a:spcBef>
                <a:spcPts val="4200"/>
              </a:spcBef>
              <a:defRPr sz="3600">
                <a:latin typeface="Avenir Light"/>
                <a:ea typeface="Avenir Light"/>
                <a:cs typeface="Avenir Light"/>
                <a:sym typeface="Avenir Light"/>
              </a:defRPr>
            </a:pPr>
            <a:r>
              <a:rPr>
                <a:latin typeface="Avenir Heavy"/>
                <a:ea typeface="Avenir Heavy"/>
                <a:cs typeface="Avenir Heavy"/>
                <a:sym typeface="Avenir Heavy"/>
              </a:rPr>
              <a:t>Advisories </a:t>
            </a:r>
            <a:r>
              <a:t>+ Concept of Operations + EGs</a:t>
            </a:r>
          </a:p>
          <a:p>
            <a:pPr algn="ctr" defTabSz="584200">
              <a:spcBef>
                <a:spcPts val="4200"/>
              </a:spcBef>
              <a:defRPr sz="3600">
                <a:latin typeface="Avenir Light"/>
                <a:ea typeface="Avenir Light"/>
                <a:cs typeface="Avenir Light"/>
                <a:sym typeface="Avenir Light"/>
              </a:defRPr>
            </a:pPr>
            <a:r>
              <a:t>PECASUS live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8" name="HF COM effects"/>
          <p:cNvSpPr/>
          <p:nvPr/>
        </p:nvSpPr>
        <p:spPr>
          <a:xfrm>
            <a:off x="256116" y="948597"/>
            <a:ext cx="3416301" cy="2394546"/>
          </a:xfrm>
          <a:prstGeom prst="roundRect">
            <a:avLst>
              <a:gd name="adj" fmla="val 15000"/>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HF COM effects</a:t>
            </a:r>
          </a:p>
        </p:txBody>
      </p:sp>
      <p:pic>
        <p:nvPicPr>
          <p:cNvPr id="319" name="cloud-with-wind_318-33356.jpg" descr="cloud-with-wind_318-33356.jpg"/>
          <p:cNvPicPr>
            <a:picLocks noChangeAspect="1"/>
          </p:cNvPicPr>
          <p:nvPr/>
        </p:nvPicPr>
        <p:blipFill>
          <a:blip r:embed="rId3">
            <a:extLst/>
          </a:blip>
          <a:stretch>
            <a:fillRect/>
          </a:stretch>
        </p:blipFill>
        <p:spPr>
          <a:xfrm>
            <a:off x="1419521" y="269511"/>
            <a:ext cx="1011040" cy="1011040"/>
          </a:xfrm>
          <a:prstGeom prst="rect">
            <a:avLst/>
          </a:prstGeom>
          <a:ln w="63500">
            <a:solidFill>
              <a:srgbClr val="7076E5"/>
            </a:solidFill>
            <a:miter lim="400000"/>
          </a:ln>
        </p:spPr>
      </p:pic>
      <p:pic>
        <p:nvPicPr>
          <p:cNvPr id="320" name="Unknown.png" descr="Unknown.png"/>
          <p:cNvPicPr>
            <a:picLocks noChangeAspect="1"/>
          </p:cNvPicPr>
          <p:nvPr/>
        </p:nvPicPr>
        <p:blipFill>
          <a:blip r:embed="rId4">
            <a:extLst/>
          </a:blip>
          <a:stretch>
            <a:fillRect/>
          </a:stretch>
        </p:blipFill>
        <p:spPr>
          <a:xfrm>
            <a:off x="223837" y="267030"/>
            <a:ext cx="1016001" cy="1016001"/>
          </a:xfrm>
          <a:prstGeom prst="rect">
            <a:avLst/>
          </a:prstGeom>
          <a:ln w="63500">
            <a:solidFill>
              <a:srgbClr val="4FAF32"/>
            </a:solidFill>
            <a:miter lim="400000"/>
          </a:ln>
        </p:spPr>
      </p:pic>
      <p:pic>
        <p:nvPicPr>
          <p:cNvPr id="321" name="HF COM.tiff" descr="HF COM.tiff"/>
          <p:cNvPicPr>
            <a:picLocks noChangeAspect="1"/>
          </p:cNvPicPr>
          <p:nvPr/>
        </p:nvPicPr>
        <p:blipFill>
          <a:blip r:embed="rId5">
            <a:extLst/>
          </a:blip>
          <a:stretch>
            <a:fillRect/>
          </a:stretch>
        </p:blipFill>
        <p:spPr>
          <a:xfrm>
            <a:off x="1116930" y="3505332"/>
            <a:ext cx="10770940" cy="5019877"/>
          </a:xfrm>
          <a:prstGeom prst="rect">
            <a:avLst/>
          </a:prstGeom>
          <a:ln w="12700">
            <a:miter lim="400000"/>
          </a:ln>
        </p:spPr>
      </p:pic>
      <p:sp>
        <p:nvSpPr>
          <p:cNvPr id="322" name="Rectangle"/>
          <p:cNvSpPr/>
          <p:nvPr/>
        </p:nvSpPr>
        <p:spPr>
          <a:xfrm>
            <a:off x="6595533" y="5190066"/>
            <a:ext cx="1811867" cy="1369286"/>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23" name="Rectangle"/>
          <p:cNvSpPr/>
          <p:nvPr/>
        </p:nvSpPr>
        <p:spPr>
          <a:xfrm>
            <a:off x="1363028" y="5186673"/>
            <a:ext cx="1124027" cy="317428"/>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24" name="Rectangle"/>
          <p:cNvSpPr/>
          <p:nvPr/>
        </p:nvSpPr>
        <p:spPr>
          <a:xfrm>
            <a:off x="4919133" y="7811756"/>
            <a:ext cx="4307549" cy="317501"/>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25" name="Rectangle"/>
          <p:cNvSpPr/>
          <p:nvPr/>
        </p:nvSpPr>
        <p:spPr>
          <a:xfrm>
            <a:off x="4919133" y="8129256"/>
            <a:ext cx="1811867" cy="317501"/>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26" name="Update provided as necessary but…"/>
          <p:cNvSpPr txBox="1"/>
          <p:nvPr/>
        </p:nvSpPr>
        <p:spPr>
          <a:xfrm>
            <a:off x="1377250" y="8769903"/>
            <a:ext cx="4824562"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chemeClr val="accent5"/>
                </a:solidFill>
                <a:latin typeface="Arial"/>
                <a:ea typeface="Arial"/>
                <a:cs typeface="Arial"/>
                <a:sym typeface="Arial"/>
              </a:defRPr>
            </a:pPr>
            <a:r>
              <a:t>Update provided as necessary but</a:t>
            </a:r>
          </a:p>
          <a:p>
            <a:pPr>
              <a:defRPr sz="2400">
                <a:solidFill>
                  <a:schemeClr val="accent5"/>
                </a:solidFill>
                <a:latin typeface="Arial"/>
                <a:ea typeface="Arial"/>
                <a:cs typeface="Arial"/>
                <a:sym typeface="Arial"/>
              </a:defRPr>
            </a:pPr>
            <a:r>
              <a:t>at least after 6 HR</a:t>
            </a:r>
          </a:p>
        </p:txBody>
      </p:sp>
      <p:sp>
        <p:nvSpPr>
          <p:cNvPr id="327" name="Additional info on a web-site"/>
          <p:cNvSpPr txBox="1"/>
          <p:nvPr/>
        </p:nvSpPr>
        <p:spPr>
          <a:xfrm>
            <a:off x="7146387" y="8450485"/>
            <a:ext cx="4011366"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5"/>
                </a:solidFill>
                <a:latin typeface="Arial"/>
                <a:ea typeface="Arial"/>
                <a:cs typeface="Arial"/>
                <a:sym typeface="Arial"/>
              </a:defRPr>
            </a:lvl1pPr>
          </a:lstStyle>
          <a:p>
            <a:pPr/>
            <a:r>
              <a:t>Additional info on a web-site </a:t>
            </a:r>
          </a:p>
        </p:txBody>
      </p:sp>
      <p:sp>
        <p:nvSpPr>
          <p:cNvPr id="328" name="Line"/>
          <p:cNvSpPr/>
          <p:nvPr/>
        </p:nvSpPr>
        <p:spPr>
          <a:xfrm flipH="1" flipV="1">
            <a:off x="9220200" y="7941733"/>
            <a:ext cx="865632" cy="535647"/>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29" name="Line"/>
          <p:cNvSpPr/>
          <p:nvPr/>
        </p:nvSpPr>
        <p:spPr>
          <a:xfrm flipV="1">
            <a:off x="3485859" y="8296681"/>
            <a:ext cx="1404075" cy="520712"/>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30" name="Forecasts up to 24 HR"/>
          <p:cNvSpPr txBox="1"/>
          <p:nvPr/>
        </p:nvSpPr>
        <p:spPr>
          <a:xfrm>
            <a:off x="4521720" y="2851704"/>
            <a:ext cx="316364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5"/>
                </a:solidFill>
                <a:latin typeface="Arial"/>
                <a:ea typeface="Arial"/>
                <a:cs typeface="Arial"/>
                <a:sym typeface="Arial"/>
              </a:defRPr>
            </a:lvl1pPr>
          </a:lstStyle>
          <a:p>
            <a:pPr/>
            <a:r>
              <a:t>Forecasts up to 24 HR</a:t>
            </a:r>
          </a:p>
        </p:txBody>
      </p:sp>
      <p:sp>
        <p:nvSpPr>
          <p:cNvPr id="331" name="Line"/>
          <p:cNvSpPr/>
          <p:nvPr/>
        </p:nvSpPr>
        <p:spPr>
          <a:xfrm flipH="1">
            <a:off x="2976623" y="3262681"/>
            <a:ext cx="2210361" cy="2210361"/>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32" name="We can use also ‘NIGHTSIDE’"/>
          <p:cNvSpPr txBox="1"/>
          <p:nvPr/>
        </p:nvSpPr>
        <p:spPr>
          <a:xfrm>
            <a:off x="8534664" y="3085422"/>
            <a:ext cx="424175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5"/>
                </a:solidFill>
                <a:latin typeface="Arial"/>
                <a:ea typeface="Arial"/>
                <a:cs typeface="Arial"/>
                <a:sym typeface="Arial"/>
              </a:defRPr>
            </a:lvl1pPr>
          </a:lstStyle>
          <a:p>
            <a:pPr/>
            <a:r>
              <a:t>We can use also ‘NIGHTSIDE’</a:t>
            </a:r>
          </a:p>
        </p:txBody>
      </p:sp>
      <p:sp>
        <p:nvSpPr>
          <p:cNvPr id="333" name="Line"/>
          <p:cNvSpPr/>
          <p:nvPr/>
        </p:nvSpPr>
        <p:spPr>
          <a:xfrm flipH="1">
            <a:off x="7662669" y="3615864"/>
            <a:ext cx="873207" cy="1501423"/>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34" name="Rectangle"/>
          <p:cNvSpPr/>
          <p:nvPr/>
        </p:nvSpPr>
        <p:spPr>
          <a:xfrm>
            <a:off x="2506133" y="5452533"/>
            <a:ext cx="846072" cy="1164300"/>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35" name="Line"/>
          <p:cNvSpPr/>
          <p:nvPr/>
        </p:nvSpPr>
        <p:spPr>
          <a:xfrm flipH="1">
            <a:off x="6419370" y="1642789"/>
            <a:ext cx="3119502" cy="3119501"/>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36" name="Space Weather Centre"/>
          <p:cNvSpPr txBox="1"/>
          <p:nvPr/>
        </p:nvSpPr>
        <p:spPr>
          <a:xfrm>
            <a:off x="5491087" y="1246312"/>
            <a:ext cx="320918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5"/>
                </a:solidFill>
                <a:latin typeface="Arial"/>
                <a:ea typeface="Arial"/>
                <a:cs typeface="Arial"/>
                <a:sym typeface="Arial"/>
              </a:defRPr>
            </a:lvl1pPr>
          </a:lstStyle>
          <a:p>
            <a:pPr/>
            <a:r>
              <a:t>Space Weather Centre</a:t>
            </a:r>
          </a:p>
        </p:txBody>
      </p:sp>
      <p:sp>
        <p:nvSpPr>
          <p:cNvPr id="337" name="Rectangle"/>
          <p:cNvSpPr/>
          <p:nvPr/>
        </p:nvSpPr>
        <p:spPr>
          <a:xfrm>
            <a:off x="5874829" y="4660574"/>
            <a:ext cx="509940" cy="317501"/>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38" name="Line"/>
          <p:cNvSpPr/>
          <p:nvPr/>
        </p:nvSpPr>
        <p:spPr>
          <a:xfrm flipH="1">
            <a:off x="2179795" y="1620642"/>
            <a:ext cx="4253326" cy="2919831"/>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39" name="SEVere or MODerate"/>
          <p:cNvSpPr txBox="1"/>
          <p:nvPr/>
        </p:nvSpPr>
        <p:spPr>
          <a:xfrm>
            <a:off x="9249236" y="1246312"/>
            <a:ext cx="2994126"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5"/>
                </a:solidFill>
                <a:latin typeface="Arial"/>
                <a:ea typeface="Arial"/>
                <a:cs typeface="Arial"/>
                <a:sym typeface="Arial"/>
              </a:defRPr>
            </a:lvl1pPr>
          </a:lstStyle>
          <a:p>
            <a:pPr/>
            <a:r>
              <a:t>SEVere or MODerate</a:t>
            </a:r>
          </a:p>
        </p:txBody>
      </p:sp>
      <p:sp>
        <p:nvSpPr>
          <p:cNvPr id="340" name="Rectangle"/>
          <p:cNvSpPr/>
          <p:nvPr/>
        </p:nvSpPr>
        <p:spPr>
          <a:xfrm>
            <a:off x="4957648" y="5190066"/>
            <a:ext cx="1641167" cy="310642"/>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41" name="Line"/>
          <p:cNvSpPr/>
          <p:nvPr/>
        </p:nvSpPr>
        <p:spPr>
          <a:xfrm flipV="1">
            <a:off x="3938978" y="5523223"/>
            <a:ext cx="937231" cy="1400167"/>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42" name="YYYYMMDD/UTC"/>
          <p:cNvSpPr txBox="1"/>
          <p:nvPr/>
        </p:nvSpPr>
        <p:spPr>
          <a:xfrm>
            <a:off x="2241078" y="6897858"/>
            <a:ext cx="2586634"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5"/>
                </a:solidFill>
                <a:latin typeface="Arial"/>
                <a:ea typeface="Arial"/>
                <a:cs typeface="Arial"/>
                <a:sym typeface="Arial"/>
              </a:defRPr>
            </a:lvl1pPr>
          </a:lstStyle>
          <a:p>
            <a:pPr/>
            <a:r>
              <a:t>YYYYMMDD/UTC</a:t>
            </a:r>
          </a:p>
        </p:txBody>
      </p:sp>
      <p:sp>
        <p:nvSpPr>
          <p:cNvPr id="343" name="Rectangle"/>
          <p:cNvSpPr/>
          <p:nvPr/>
        </p:nvSpPr>
        <p:spPr>
          <a:xfrm>
            <a:off x="1335600" y="4413307"/>
            <a:ext cx="846073" cy="317501"/>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44" name="OBS SWX…"/>
          <p:cNvSpPr txBox="1"/>
          <p:nvPr/>
        </p:nvSpPr>
        <p:spPr>
          <a:xfrm>
            <a:off x="35112" y="6970104"/>
            <a:ext cx="1794719" cy="9695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chemeClr val="accent5"/>
                </a:solidFill>
                <a:latin typeface="Arial"/>
                <a:ea typeface="Arial"/>
                <a:cs typeface="Arial"/>
                <a:sym typeface="Arial"/>
              </a:defRPr>
            </a:pPr>
            <a:r>
              <a:t>OBS SWX</a:t>
            </a:r>
          </a:p>
          <a:p>
            <a:pPr>
              <a:defRPr sz="2000">
                <a:solidFill>
                  <a:schemeClr val="accent5"/>
                </a:solidFill>
                <a:latin typeface="Arial"/>
                <a:ea typeface="Arial"/>
                <a:cs typeface="Arial"/>
                <a:sym typeface="Arial"/>
              </a:defRPr>
            </a:pPr>
            <a:r>
              <a:t>FCST SWC</a:t>
            </a:r>
          </a:p>
          <a:p>
            <a:pPr>
              <a:defRPr sz="2000">
                <a:solidFill>
                  <a:schemeClr val="accent5"/>
                </a:solidFill>
                <a:latin typeface="Arial"/>
                <a:ea typeface="Arial"/>
                <a:cs typeface="Arial"/>
                <a:sym typeface="Arial"/>
              </a:defRPr>
            </a:pPr>
            <a:r>
              <a:t>NO SWX EXP</a:t>
            </a:r>
          </a:p>
        </p:txBody>
      </p:sp>
      <p:sp>
        <p:nvSpPr>
          <p:cNvPr id="345" name="Line"/>
          <p:cNvSpPr/>
          <p:nvPr/>
        </p:nvSpPr>
        <p:spPr>
          <a:xfrm flipH="1">
            <a:off x="303319" y="5476501"/>
            <a:ext cx="1064081" cy="1507879"/>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348" name="Group"/>
          <p:cNvGrpSpPr/>
          <p:nvPr/>
        </p:nvGrpSpPr>
        <p:grpSpPr>
          <a:xfrm>
            <a:off x="2578495" y="187052"/>
            <a:ext cx="1147962" cy="1147962"/>
            <a:chOff x="0" y="0"/>
            <a:chExt cx="1147961" cy="1147961"/>
          </a:xfrm>
        </p:grpSpPr>
        <p:sp>
          <p:nvSpPr>
            <p:cNvPr id="346"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347" name="398271-200.png" descr="398271-200.png"/>
            <p:cNvPicPr>
              <a:picLocks noChangeAspect="1"/>
            </p:cNvPicPr>
            <p:nvPr/>
          </p:nvPicPr>
          <p:blipFill>
            <a:blip r:embed="rId6">
              <a:extLst/>
            </a:blip>
            <a:stretch>
              <a:fillRect/>
            </a:stretch>
          </p:blipFill>
          <p:spPr>
            <a:xfrm>
              <a:off x="0" y="0"/>
              <a:ext cx="1147962" cy="1147962"/>
            </a:xfrm>
            <a:prstGeom prst="rect">
              <a:avLst/>
            </a:prstGeom>
            <a:ln w="12700" cap="flat">
              <a:noFill/>
              <a:miter lim="400000"/>
            </a:ln>
            <a:effectLst/>
          </p:spPr>
        </p:pic>
      </p:grpSp>
      <p:pic>
        <p:nvPicPr>
          <p:cNvPr id="349" name="2000px-Red_star.svg.png" descr="2000px-Red_star.svg.png"/>
          <p:cNvPicPr>
            <a:picLocks noChangeAspect="1"/>
          </p:cNvPicPr>
          <p:nvPr/>
        </p:nvPicPr>
        <p:blipFill>
          <a:blip r:embed="rId7">
            <a:extLst/>
          </a:blip>
          <a:stretch>
            <a:fillRect/>
          </a:stretch>
        </p:blipFill>
        <p:spPr>
          <a:xfrm>
            <a:off x="3244134" y="896499"/>
            <a:ext cx="688001" cy="654633"/>
          </a:xfrm>
          <a:prstGeom prst="rect">
            <a:avLst/>
          </a:prstGeom>
          <a:ln w="12700">
            <a:miter lim="400000"/>
          </a:ln>
        </p:spPr>
      </p:pic>
      <p:pic>
        <p:nvPicPr>
          <p:cNvPr id="350" name="Maps-Layers-icon.png" descr="Maps-Layers-icon.png"/>
          <p:cNvPicPr>
            <a:picLocks noChangeAspect="1"/>
          </p:cNvPicPr>
          <p:nvPr/>
        </p:nvPicPr>
        <p:blipFill>
          <a:blip r:embed="rId8">
            <a:extLst/>
          </a:blip>
          <a:stretch>
            <a:fillRect/>
          </a:stretch>
        </p:blipFill>
        <p:spPr>
          <a:xfrm>
            <a:off x="3956376" y="1404507"/>
            <a:ext cx="1016001" cy="1016001"/>
          </a:xfrm>
          <a:prstGeom prst="rect">
            <a:avLst/>
          </a:prstGeom>
          <a:ln w="63500">
            <a:solidFill>
              <a:srgbClr val="942192"/>
            </a:solidFill>
            <a:miter lim="400000"/>
          </a:ln>
        </p:spPr>
      </p:pic>
      <p:pic>
        <p:nvPicPr>
          <p:cNvPr id="351" name="radio-waves_icon-icons.com_50054.png" descr="radio-waves_icon-icons.com_50054.png"/>
          <p:cNvPicPr>
            <a:picLocks noChangeAspect="1"/>
          </p:cNvPicPr>
          <p:nvPr/>
        </p:nvPicPr>
        <p:blipFill>
          <a:blip r:embed="rId9">
            <a:extLst/>
          </a:blip>
          <a:stretch>
            <a:fillRect/>
          </a:stretch>
        </p:blipFill>
        <p:spPr>
          <a:xfrm>
            <a:off x="3956177" y="252834"/>
            <a:ext cx="1016326" cy="1016325"/>
          </a:xfrm>
          <a:prstGeom prst="rect">
            <a:avLst/>
          </a:prstGeom>
          <a:ln w="76200">
            <a:solidFill>
              <a:srgbClr val="69E245"/>
            </a:solidFill>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lide Number"/>
          <p:cNvSpPr txBox="1"/>
          <p:nvPr>
            <p:ph type="sldNum" sz="quarter" idx="2"/>
          </p:nvPr>
        </p:nvSpPr>
        <p:spPr>
          <a:xfrm>
            <a:off x="7461249" y="9169400"/>
            <a:ext cx="228601" cy="355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 name="liveforecast.jpg" descr="liveforecast.jpg"/>
          <p:cNvPicPr>
            <a:picLocks noChangeAspect="1"/>
          </p:cNvPicPr>
          <p:nvPr/>
        </p:nvPicPr>
        <p:blipFill>
          <a:blip r:embed="rId3">
            <a:extLst/>
          </a:blip>
          <a:stretch>
            <a:fillRect/>
          </a:stretch>
        </p:blipFill>
        <p:spPr>
          <a:xfrm>
            <a:off x="3390879" y="3073752"/>
            <a:ext cx="5885587" cy="5723734"/>
          </a:xfrm>
          <a:prstGeom prst="rect">
            <a:avLst/>
          </a:prstGeom>
          <a:ln w="12700">
            <a:miter lim="400000"/>
          </a:ln>
        </p:spPr>
      </p:pic>
      <p:sp>
        <p:nvSpPr>
          <p:cNvPr id="134" name="What does an operator of the space weather bureau have to do when space weather gets crazy? Which procedures should be followed? How are the data you need presented? Where to find and how will you get this data?"/>
          <p:cNvSpPr txBox="1"/>
          <p:nvPr/>
        </p:nvSpPr>
        <p:spPr>
          <a:xfrm>
            <a:off x="660400" y="1003300"/>
            <a:ext cx="12044461" cy="16985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49833">
              <a:spcBef>
                <a:spcPts val="3200"/>
              </a:spcBef>
              <a:defRPr sz="2772">
                <a:latin typeface="Avenir Light"/>
                <a:ea typeface="Avenir Light"/>
                <a:cs typeface="Avenir Light"/>
                <a:sym typeface="Avenir Light"/>
              </a:defRPr>
            </a:lvl1pPr>
          </a:lstStyle>
          <a:p>
            <a:pPr/>
            <a:r>
              <a:t>What does an operator of the space weather bureau have to do when space weather gets crazy? Which procedures should be followed? How are the data you need presented? Where to find and how will you get this data? </a:t>
            </a:r>
          </a:p>
        </p:txBody>
      </p:sp>
      <p:sp>
        <p:nvSpPr>
          <p:cNvPr id="135" name="5th part"/>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5th part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4" name="64905-004-FA378C91.jpg" descr="64905-004-FA378C91.jpg"/>
          <p:cNvPicPr>
            <a:picLocks noChangeAspect="1"/>
          </p:cNvPicPr>
          <p:nvPr/>
        </p:nvPicPr>
        <p:blipFill>
          <a:blip r:embed="rId2">
            <a:extLst/>
          </a:blip>
          <a:stretch>
            <a:fillRect/>
          </a:stretch>
        </p:blipFill>
        <p:spPr>
          <a:xfrm>
            <a:off x="1286723" y="1418506"/>
            <a:ext cx="10431354" cy="59111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7" name="Radiation…"/>
          <p:cNvSpPr/>
          <p:nvPr/>
        </p:nvSpPr>
        <p:spPr>
          <a:xfrm>
            <a:off x="256116" y="948597"/>
            <a:ext cx="3416301"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Radiation</a:t>
            </a:r>
          </a:p>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effects</a:t>
            </a:r>
          </a:p>
        </p:txBody>
      </p:sp>
      <p:pic>
        <p:nvPicPr>
          <p:cNvPr id="358" name="radiation.tiff" descr="radiation.tiff"/>
          <p:cNvPicPr>
            <a:picLocks noChangeAspect="1"/>
          </p:cNvPicPr>
          <p:nvPr/>
        </p:nvPicPr>
        <p:blipFill>
          <a:blip r:embed="rId4">
            <a:extLst/>
          </a:blip>
          <a:stretch>
            <a:fillRect/>
          </a:stretch>
        </p:blipFill>
        <p:spPr>
          <a:xfrm>
            <a:off x="1047943" y="3698014"/>
            <a:ext cx="10908914" cy="4790984"/>
          </a:xfrm>
          <a:prstGeom prst="rect">
            <a:avLst/>
          </a:prstGeom>
          <a:ln w="12700">
            <a:miter lim="400000"/>
          </a:ln>
        </p:spPr>
      </p:pic>
      <p:sp>
        <p:nvSpPr>
          <p:cNvPr id="359" name="Rectangle"/>
          <p:cNvSpPr/>
          <p:nvPr/>
        </p:nvSpPr>
        <p:spPr>
          <a:xfrm>
            <a:off x="6506633" y="5449490"/>
            <a:ext cx="2820740" cy="1109862"/>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60" name="Line"/>
          <p:cNvSpPr/>
          <p:nvPr/>
        </p:nvSpPr>
        <p:spPr>
          <a:xfrm flipH="1">
            <a:off x="9803723" y="3564442"/>
            <a:ext cx="757866" cy="1783656"/>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61" name="Line"/>
          <p:cNvSpPr/>
          <p:nvPr/>
        </p:nvSpPr>
        <p:spPr>
          <a:xfrm>
            <a:off x="6513681" y="3563062"/>
            <a:ext cx="569344" cy="1785038"/>
          </a:xfrm>
          <a:prstGeom prst="line">
            <a:avLst/>
          </a:prstGeom>
          <a:ln w="25400">
            <a:solidFill>
              <a:schemeClr val="accent5"/>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62" name="Rectangle"/>
          <p:cNvSpPr/>
          <p:nvPr/>
        </p:nvSpPr>
        <p:spPr>
          <a:xfrm>
            <a:off x="1286933" y="5449490"/>
            <a:ext cx="2064561" cy="1394884"/>
          </a:xfrm>
          <a:prstGeom prst="rect">
            <a:avLst/>
          </a:prstGeom>
          <a:ln w="38100">
            <a:solidFill>
              <a:schemeClr val="accent5"/>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363" name="latitudebands.tiff" descr="latitudebands.tiff"/>
          <p:cNvPicPr>
            <a:picLocks noChangeAspect="1"/>
          </p:cNvPicPr>
          <p:nvPr/>
        </p:nvPicPr>
        <p:blipFill>
          <a:blip r:embed="rId5">
            <a:extLst/>
          </a:blip>
          <a:stretch>
            <a:fillRect/>
          </a:stretch>
        </p:blipFill>
        <p:spPr>
          <a:xfrm>
            <a:off x="5493004" y="144832"/>
            <a:ext cx="6672901" cy="4002076"/>
          </a:xfrm>
          <a:prstGeom prst="rect">
            <a:avLst/>
          </a:prstGeom>
          <a:ln w="12700">
            <a:miter lim="400000"/>
          </a:ln>
        </p:spPr>
      </p:pic>
      <p:grpSp>
        <p:nvGrpSpPr>
          <p:cNvPr id="366" name="Group"/>
          <p:cNvGrpSpPr/>
          <p:nvPr/>
        </p:nvGrpSpPr>
        <p:grpSpPr>
          <a:xfrm>
            <a:off x="2918828" y="370877"/>
            <a:ext cx="1147962" cy="1147963"/>
            <a:chOff x="0" y="0"/>
            <a:chExt cx="1147961" cy="1147961"/>
          </a:xfrm>
        </p:grpSpPr>
        <p:sp>
          <p:nvSpPr>
            <p:cNvPr id="364"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365" name="398271-200.png" descr="398271-200.png"/>
            <p:cNvPicPr>
              <a:picLocks noChangeAspect="1"/>
            </p:cNvPicPr>
            <p:nvPr/>
          </p:nvPicPr>
          <p:blipFill>
            <a:blip r:embed="rId6">
              <a:extLst/>
            </a:blip>
            <a:stretch>
              <a:fillRect/>
            </a:stretch>
          </p:blipFill>
          <p:spPr>
            <a:xfrm>
              <a:off x="0" y="0"/>
              <a:ext cx="1147962" cy="1147962"/>
            </a:xfrm>
            <a:prstGeom prst="rect">
              <a:avLst/>
            </a:prstGeom>
            <a:ln w="12700" cap="flat">
              <a:noFill/>
              <a:miter lim="400000"/>
            </a:ln>
            <a:effectLst/>
          </p:spPr>
        </p:pic>
      </p:grpSp>
      <p:pic>
        <p:nvPicPr>
          <p:cNvPr id="367" name="2000px-Red_star.svg.png" descr="2000px-Red_star.svg.png"/>
          <p:cNvPicPr>
            <a:picLocks noChangeAspect="1"/>
          </p:cNvPicPr>
          <p:nvPr/>
        </p:nvPicPr>
        <p:blipFill>
          <a:blip r:embed="rId7">
            <a:extLst/>
          </a:blip>
          <a:stretch>
            <a:fillRect/>
          </a:stretch>
        </p:blipFill>
        <p:spPr>
          <a:xfrm>
            <a:off x="3584467" y="1080325"/>
            <a:ext cx="688001" cy="654633"/>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2" name="HF COM effects"/>
          <p:cNvSpPr/>
          <p:nvPr/>
        </p:nvSpPr>
        <p:spPr>
          <a:xfrm>
            <a:off x="256116" y="948597"/>
            <a:ext cx="3416301"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HF COM effects</a:t>
            </a:r>
          </a:p>
        </p:txBody>
      </p:sp>
      <p:pic>
        <p:nvPicPr>
          <p:cNvPr id="373" name="cloud-with-wind_318-33356.jpg" descr="cloud-with-wind_318-33356.jpg"/>
          <p:cNvPicPr>
            <a:picLocks noChangeAspect="1"/>
          </p:cNvPicPr>
          <p:nvPr/>
        </p:nvPicPr>
        <p:blipFill>
          <a:blip r:embed="rId4">
            <a:extLst/>
          </a:blip>
          <a:stretch>
            <a:fillRect/>
          </a:stretch>
        </p:blipFill>
        <p:spPr>
          <a:xfrm>
            <a:off x="1419521" y="269511"/>
            <a:ext cx="1011040" cy="1011040"/>
          </a:xfrm>
          <a:prstGeom prst="rect">
            <a:avLst/>
          </a:prstGeom>
          <a:ln w="63500">
            <a:solidFill>
              <a:srgbClr val="7076E5"/>
            </a:solidFill>
            <a:miter lim="400000"/>
          </a:ln>
        </p:spPr>
      </p:pic>
      <p:pic>
        <p:nvPicPr>
          <p:cNvPr id="374" name="Unknown.png" descr="Unknown.png"/>
          <p:cNvPicPr>
            <a:picLocks noChangeAspect="1"/>
          </p:cNvPicPr>
          <p:nvPr/>
        </p:nvPicPr>
        <p:blipFill>
          <a:blip r:embed="rId5">
            <a:extLst/>
          </a:blip>
          <a:stretch>
            <a:fillRect/>
          </a:stretch>
        </p:blipFill>
        <p:spPr>
          <a:xfrm>
            <a:off x="223837" y="267030"/>
            <a:ext cx="1016001" cy="1016001"/>
          </a:xfrm>
          <a:prstGeom prst="rect">
            <a:avLst/>
          </a:prstGeom>
          <a:ln w="63500">
            <a:solidFill>
              <a:srgbClr val="4FAF32"/>
            </a:solidFill>
            <a:miter lim="400000"/>
          </a:ln>
        </p:spPr>
      </p:pic>
      <p:grpSp>
        <p:nvGrpSpPr>
          <p:cNvPr id="377" name="Group"/>
          <p:cNvGrpSpPr/>
          <p:nvPr/>
        </p:nvGrpSpPr>
        <p:grpSpPr>
          <a:xfrm>
            <a:off x="2588484" y="201050"/>
            <a:ext cx="1147962" cy="1147962"/>
            <a:chOff x="0" y="0"/>
            <a:chExt cx="1147961" cy="1147961"/>
          </a:xfrm>
        </p:grpSpPr>
        <p:sp>
          <p:nvSpPr>
            <p:cNvPr id="375"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376" name="398271-200.png" descr="398271-200.png"/>
            <p:cNvPicPr>
              <a:picLocks noChangeAspect="1"/>
            </p:cNvPicPr>
            <p:nvPr/>
          </p:nvPicPr>
          <p:blipFill>
            <a:blip r:embed="rId6">
              <a:extLst/>
            </a:blip>
            <a:stretch>
              <a:fillRect/>
            </a:stretch>
          </p:blipFill>
          <p:spPr>
            <a:xfrm>
              <a:off x="0" y="0"/>
              <a:ext cx="1147962" cy="1147962"/>
            </a:xfrm>
            <a:prstGeom prst="rect">
              <a:avLst/>
            </a:prstGeom>
            <a:ln w="12700" cap="flat">
              <a:noFill/>
              <a:miter lim="400000"/>
            </a:ln>
            <a:effectLst/>
          </p:spPr>
        </p:pic>
      </p:grpSp>
      <p:sp>
        <p:nvSpPr>
          <p:cNvPr id="378" name="GNSS…"/>
          <p:cNvSpPr/>
          <p:nvPr/>
        </p:nvSpPr>
        <p:spPr>
          <a:xfrm>
            <a:off x="4176183" y="948597"/>
            <a:ext cx="3416301"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GNSS</a:t>
            </a:r>
          </a:p>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effects</a:t>
            </a:r>
          </a:p>
        </p:txBody>
      </p:sp>
      <p:pic>
        <p:nvPicPr>
          <p:cNvPr id="379" name="cloud-with-wind_318-33356.jpg" descr="cloud-with-wind_318-33356.jpg"/>
          <p:cNvPicPr>
            <a:picLocks noChangeAspect="1"/>
          </p:cNvPicPr>
          <p:nvPr/>
        </p:nvPicPr>
        <p:blipFill>
          <a:blip r:embed="rId4">
            <a:extLst/>
          </a:blip>
          <a:stretch>
            <a:fillRect/>
          </a:stretch>
        </p:blipFill>
        <p:spPr>
          <a:xfrm>
            <a:off x="5339588" y="269511"/>
            <a:ext cx="1011040" cy="1011040"/>
          </a:xfrm>
          <a:prstGeom prst="rect">
            <a:avLst/>
          </a:prstGeom>
          <a:ln w="63500">
            <a:solidFill>
              <a:srgbClr val="7076E5"/>
            </a:solidFill>
            <a:miter lim="400000"/>
          </a:ln>
        </p:spPr>
      </p:pic>
      <p:pic>
        <p:nvPicPr>
          <p:cNvPr id="380" name="Unknown.png" descr="Unknown.png"/>
          <p:cNvPicPr>
            <a:picLocks noChangeAspect="1"/>
          </p:cNvPicPr>
          <p:nvPr/>
        </p:nvPicPr>
        <p:blipFill>
          <a:blip r:embed="rId5">
            <a:extLst/>
          </a:blip>
          <a:stretch>
            <a:fillRect/>
          </a:stretch>
        </p:blipFill>
        <p:spPr>
          <a:xfrm>
            <a:off x="4143904" y="267030"/>
            <a:ext cx="1016001" cy="1016001"/>
          </a:xfrm>
          <a:prstGeom prst="rect">
            <a:avLst/>
          </a:prstGeom>
          <a:ln w="63500">
            <a:solidFill>
              <a:srgbClr val="4FAF32"/>
            </a:solidFill>
            <a:miter lim="400000"/>
          </a:ln>
        </p:spPr>
      </p:pic>
      <p:grpSp>
        <p:nvGrpSpPr>
          <p:cNvPr id="383" name="Group"/>
          <p:cNvGrpSpPr/>
          <p:nvPr/>
        </p:nvGrpSpPr>
        <p:grpSpPr>
          <a:xfrm>
            <a:off x="6508550" y="201050"/>
            <a:ext cx="1147962" cy="1147962"/>
            <a:chOff x="0" y="0"/>
            <a:chExt cx="1147961" cy="1147961"/>
          </a:xfrm>
        </p:grpSpPr>
        <p:sp>
          <p:nvSpPr>
            <p:cNvPr id="381"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382" name="398271-200.png" descr="398271-200.png"/>
            <p:cNvPicPr>
              <a:picLocks noChangeAspect="1"/>
            </p:cNvPicPr>
            <p:nvPr/>
          </p:nvPicPr>
          <p:blipFill>
            <a:blip r:embed="rId6">
              <a:extLst/>
            </a:blip>
            <a:stretch>
              <a:fillRect/>
            </a:stretch>
          </p:blipFill>
          <p:spPr>
            <a:xfrm>
              <a:off x="0" y="0"/>
              <a:ext cx="1147962" cy="1147962"/>
            </a:xfrm>
            <a:prstGeom prst="rect">
              <a:avLst/>
            </a:prstGeom>
            <a:ln w="12700" cap="flat">
              <a:noFill/>
              <a:miter lim="400000"/>
            </a:ln>
            <a:effectLst/>
          </p:spPr>
        </p:pic>
      </p:grpSp>
      <p:grpSp>
        <p:nvGrpSpPr>
          <p:cNvPr id="387" name="Group"/>
          <p:cNvGrpSpPr/>
          <p:nvPr/>
        </p:nvGrpSpPr>
        <p:grpSpPr>
          <a:xfrm>
            <a:off x="2022078" y="4012249"/>
            <a:ext cx="9537701" cy="4488045"/>
            <a:chOff x="0" y="0"/>
            <a:chExt cx="9537700" cy="4488044"/>
          </a:xfrm>
        </p:grpSpPr>
        <p:pic>
          <p:nvPicPr>
            <p:cNvPr id="384" name="GNSS and HF COM_a.tiff" descr="GNSS and HF COM_a.tiff"/>
            <p:cNvPicPr>
              <a:picLocks noChangeAspect="1"/>
            </p:cNvPicPr>
            <p:nvPr/>
          </p:nvPicPr>
          <p:blipFill>
            <a:blip r:embed="rId7">
              <a:extLst/>
            </a:blip>
            <a:stretch>
              <a:fillRect/>
            </a:stretch>
          </p:blipFill>
          <p:spPr>
            <a:xfrm>
              <a:off x="12700" y="0"/>
              <a:ext cx="9525000" cy="3784600"/>
            </a:xfrm>
            <a:prstGeom prst="rect">
              <a:avLst/>
            </a:prstGeom>
            <a:ln w="12700" cap="flat">
              <a:noFill/>
              <a:miter lim="400000"/>
            </a:ln>
            <a:effectLst/>
          </p:spPr>
        </p:pic>
        <p:pic>
          <p:nvPicPr>
            <p:cNvPr id="385" name="GNSS and HF COM_b.tiff" descr="GNSS and HF COM_b.tiff"/>
            <p:cNvPicPr>
              <a:picLocks noChangeAspect="1"/>
            </p:cNvPicPr>
            <p:nvPr/>
          </p:nvPicPr>
          <p:blipFill>
            <a:blip r:embed="rId8">
              <a:extLst/>
            </a:blip>
            <a:stretch>
              <a:fillRect/>
            </a:stretch>
          </p:blipFill>
          <p:spPr>
            <a:xfrm>
              <a:off x="0" y="3637144"/>
              <a:ext cx="9525000" cy="850901"/>
            </a:xfrm>
            <a:prstGeom prst="rect">
              <a:avLst/>
            </a:prstGeom>
            <a:ln w="12700" cap="flat">
              <a:noFill/>
              <a:miter lim="400000"/>
            </a:ln>
            <a:effectLst/>
          </p:spPr>
        </p:pic>
        <p:sp>
          <p:nvSpPr>
            <p:cNvPr id="386" name="Line"/>
            <p:cNvSpPr/>
            <p:nvPr/>
          </p:nvSpPr>
          <p:spPr>
            <a:xfrm>
              <a:off x="4166" y="3671936"/>
              <a:ext cx="9525001"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pic>
        <p:nvPicPr>
          <p:cNvPr id="388" name="Maps-Layers-icon.png" descr="Maps-Layers-icon.png"/>
          <p:cNvPicPr>
            <a:picLocks noChangeAspect="1"/>
          </p:cNvPicPr>
          <p:nvPr/>
        </p:nvPicPr>
        <p:blipFill>
          <a:blip r:embed="rId9">
            <a:extLst/>
          </a:blip>
          <a:stretch>
            <a:fillRect/>
          </a:stretch>
        </p:blipFill>
        <p:spPr>
          <a:xfrm>
            <a:off x="7826969" y="1431575"/>
            <a:ext cx="1016001" cy="1016001"/>
          </a:xfrm>
          <a:prstGeom prst="rect">
            <a:avLst/>
          </a:prstGeom>
          <a:ln w="63500">
            <a:solidFill>
              <a:srgbClr val="942192"/>
            </a:solidFill>
            <a:miter lim="400000"/>
          </a:ln>
        </p:spPr>
      </p:pic>
      <p:pic>
        <p:nvPicPr>
          <p:cNvPr id="389" name="radio-waves_icon-icons.com_50054.png" descr="radio-waves_icon-icons.com_50054.png"/>
          <p:cNvPicPr>
            <a:picLocks noChangeAspect="1"/>
          </p:cNvPicPr>
          <p:nvPr/>
        </p:nvPicPr>
        <p:blipFill>
          <a:blip r:embed="rId10">
            <a:extLst/>
          </a:blip>
          <a:stretch>
            <a:fillRect/>
          </a:stretch>
        </p:blipFill>
        <p:spPr>
          <a:xfrm>
            <a:off x="7826771" y="279903"/>
            <a:ext cx="1016325" cy="1016325"/>
          </a:xfrm>
          <a:prstGeom prst="rect">
            <a:avLst/>
          </a:prstGeom>
          <a:ln w="76200">
            <a:solidFill>
              <a:srgbClr val="69E245"/>
            </a:solidFill>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4" name="Short Rehearsal…"/>
          <p:cNvSpPr txBox="1"/>
          <p:nvPr/>
        </p:nvSpPr>
        <p:spPr>
          <a:xfrm>
            <a:off x="567585" y="2602880"/>
            <a:ext cx="11869630" cy="4547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584200">
              <a:spcBef>
                <a:spcPts val="4200"/>
              </a:spcBef>
              <a:defRPr sz="3600">
                <a:latin typeface="Avenir Light"/>
                <a:ea typeface="Avenir Light"/>
                <a:cs typeface="Avenir Light"/>
                <a:sym typeface="Avenir Light"/>
              </a:defRPr>
            </a:pPr>
            <a:r>
              <a:t>Short Rehearsal</a:t>
            </a:r>
          </a:p>
          <a:p>
            <a:pPr algn="ctr" defTabSz="584200">
              <a:spcBef>
                <a:spcPts val="4200"/>
              </a:spcBef>
              <a:defRPr sz="3600">
                <a:latin typeface="Avenir Light"/>
                <a:ea typeface="Avenir Light"/>
                <a:cs typeface="Avenir Light"/>
                <a:sym typeface="Avenir Light"/>
              </a:defRPr>
            </a:pPr>
            <a:r>
              <a:t>Advisories</a:t>
            </a:r>
            <a:r>
              <a:rPr>
                <a:latin typeface="Avenir Heavy"/>
                <a:ea typeface="Avenir Heavy"/>
                <a:cs typeface="Avenir Heavy"/>
                <a:sym typeface="Avenir Heavy"/>
              </a:rPr>
              <a:t> </a:t>
            </a:r>
            <a:r>
              <a:t>+ </a:t>
            </a:r>
            <a:r>
              <a:rPr>
                <a:latin typeface="Avenir Heavy"/>
                <a:ea typeface="Avenir Heavy"/>
                <a:cs typeface="Avenir Heavy"/>
                <a:sym typeface="Avenir Heavy"/>
              </a:rPr>
              <a:t>Concept of Operations </a:t>
            </a:r>
            <a:r>
              <a:t>+ EGs</a:t>
            </a:r>
          </a:p>
          <a:p>
            <a:pPr algn="ctr" defTabSz="584200">
              <a:spcBef>
                <a:spcPts val="4200"/>
              </a:spcBef>
              <a:defRPr sz="3600">
                <a:latin typeface="Avenir Light"/>
                <a:ea typeface="Avenir Light"/>
                <a:cs typeface="Avenir Light"/>
                <a:sym typeface="Avenir Light"/>
              </a:defRPr>
            </a:pPr>
            <a:r>
              <a:t>PECASUS live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7" name="Picture1.png" descr="Picture1.png"/>
          <p:cNvPicPr>
            <a:picLocks noChangeAspect="1"/>
          </p:cNvPicPr>
          <p:nvPr/>
        </p:nvPicPr>
        <p:blipFill>
          <a:blip r:embed="rId3">
            <a:extLst/>
          </a:blip>
          <a:stretch>
            <a:fillRect/>
          </a:stretch>
        </p:blipFill>
        <p:spPr>
          <a:xfrm>
            <a:off x="869464" y="407744"/>
            <a:ext cx="11265872" cy="8452358"/>
          </a:xfrm>
          <a:prstGeom prst="rect">
            <a:avLst/>
          </a:prstGeom>
          <a:ln w="12700">
            <a:miter lim="400000"/>
          </a:ln>
        </p:spPr>
      </p:pic>
      <p:pic>
        <p:nvPicPr>
          <p:cNvPr id="398" name="FP_Satellite_icon-300x300.jpg" descr="FP_Satellite_icon-300x300.jpg"/>
          <p:cNvPicPr>
            <a:picLocks noChangeAspect="1"/>
          </p:cNvPicPr>
          <p:nvPr/>
        </p:nvPicPr>
        <p:blipFill>
          <a:blip r:embed="rId4">
            <a:extLst/>
          </a:blip>
          <a:stretch>
            <a:fillRect/>
          </a:stretch>
        </p:blipFill>
        <p:spPr>
          <a:xfrm>
            <a:off x="10797873" y="5783413"/>
            <a:ext cx="1016001" cy="1016001"/>
          </a:xfrm>
          <a:prstGeom prst="rect">
            <a:avLst/>
          </a:prstGeom>
          <a:ln w="76200">
            <a:solidFill>
              <a:srgbClr val="61D4D8"/>
            </a:solidFill>
            <a:miter lim="400000"/>
          </a:ln>
        </p:spPr>
      </p:pic>
      <p:grpSp>
        <p:nvGrpSpPr>
          <p:cNvPr id="401" name="Group"/>
          <p:cNvGrpSpPr/>
          <p:nvPr/>
        </p:nvGrpSpPr>
        <p:grpSpPr>
          <a:xfrm>
            <a:off x="5441222" y="5777063"/>
            <a:ext cx="1028701" cy="1028701"/>
            <a:chOff x="0" y="0"/>
            <a:chExt cx="1028700" cy="1028700"/>
          </a:xfrm>
        </p:grpSpPr>
        <p:sp>
          <p:nvSpPr>
            <p:cNvPr id="399" name="Square"/>
            <p:cNvSpPr/>
            <p:nvPr/>
          </p:nvSpPr>
          <p:spPr>
            <a:xfrm>
              <a:off x="33974" y="28737"/>
              <a:ext cx="960752" cy="97122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00" name="13591-200.png" descr="13591-200.png"/>
            <p:cNvPicPr>
              <a:picLocks noChangeAspect="1"/>
            </p:cNvPicPr>
            <p:nvPr/>
          </p:nvPicPr>
          <p:blipFill>
            <a:blip r:embed="rId5">
              <a:extLst/>
            </a:blip>
            <a:stretch>
              <a:fillRect/>
            </a:stretch>
          </p:blipFill>
          <p:spPr>
            <a:xfrm>
              <a:off x="0" y="0"/>
              <a:ext cx="1028700" cy="1028700"/>
            </a:xfrm>
            <a:prstGeom prst="rect">
              <a:avLst/>
            </a:prstGeom>
            <a:ln w="76200" cap="flat">
              <a:solidFill>
                <a:schemeClr val="accent3">
                  <a:hueOff val="-546624"/>
                  <a:satOff val="7767"/>
                  <a:lumOff val="-14512"/>
                </a:schemeClr>
              </a:solidFill>
              <a:prstDash val="solid"/>
              <a:miter lim="400000"/>
            </a:ln>
            <a:effectLst/>
          </p:spPr>
        </p:pic>
      </p:grpSp>
      <p:grpSp>
        <p:nvGrpSpPr>
          <p:cNvPr id="404" name="Group"/>
          <p:cNvGrpSpPr/>
          <p:nvPr/>
        </p:nvGrpSpPr>
        <p:grpSpPr>
          <a:xfrm>
            <a:off x="386515" y="5745545"/>
            <a:ext cx="1130301" cy="1130301"/>
            <a:chOff x="0" y="0"/>
            <a:chExt cx="1130300" cy="1130300"/>
          </a:xfrm>
        </p:grpSpPr>
        <p:sp>
          <p:nvSpPr>
            <p:cNvPr id="402" name="Square"/>
            <p:cNvSpPr/>
            <p:nvPr/>
          </p:nvSpPr>
          <p:spPr>
            <a:xfrm>
              <a:off x="0" y="0"/>
              <a:ext cx="1130300" cy="11303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03" name="Icons8-Ios7-Weather-Sun.ico" descr="Icons8-Ios7-Weather-Sun.ico"/>
            <p:cNvPicPr>
              <a:picLocks noChangeAspect="1"/>
            </p:cNvPicPr>
            <p:nvPr/>
          </p:nvPicPr>
          <p:blipFill>
            <a:blip r:embed="rId6">
              <a:extLst/>
            </a:blip>
            <a:stretch>
              <a:fillRect/>
            </a:stretch>
          </p:blipFill>
          <p:spPr>
            <a:xfrm>
              <a:off x="89131" y="89131"/>
              <a:ext cx="1015538" cy="1015538"/>
            </a:xfrm>
            <a:prstGeom prst="rect">
              <a:avLst/>
            </a:prstGeom>
            <a:ln w="76200" cap="flat">
              <a:solidFill>
                <a:schemeClr val="accent3">
                  <a:satOff val="18648"/>
                  <a:lumOff val="5971"/>
                </a:schemeClr>
              </a:solidFill>
              <a:prstDash val="solid"/>
              <a:miter lim="400000"/>
            </a:ln>
            <a:effectLst/>
          </p:spPr>
        </p:pic>
      </p:grpSp>
      <p:pic>
        <p:nvPicPr>
          <p:cNvPr id="405" name="Unknown.png" descr="Unknown.png"/>
          <p:cNvPicPr>
            <a:picLocks noChangeAspect="1"/>
          </p:cNvPicPr>
          <p:nvPr/>
        </p:nvPicPr>
        <p:blipFill>
          <a:blip r:embed="rId7">
            <a:extLst/>
          </a:blip>
          <a:stretch>
            <a:fillRect/>
          </a:stretch>
        </p:blipFill>
        <p:spPr>
          <a:xfrm>
            <a:off x="7879608" y="5783413"/>
            <a:ext cx="1016001" cy="1016001"/>
          </a:xfrm>
          <a:prstGeom prst="rect">
            <a:avLst/>
          </a:prstGeom>
          <a:ln w="63500">
            <a:solidFill>
              <a:srgbClr val="D94CE6"/>
            </a:solidFill>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0" name="Short Rehearsal…"/>
          <p:cNvSpPr txBox="1"/>
          <p:nvPr/>
        </p:nvSpPr>
        <p:spPr>
          <a:xfrm>
            <a:off x="567585" y="2602880"/>
            <a:ext cx="11869630" cy="4547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584200">
              <a:spcBef>
                <a:spcPts val="4200"/>
              </a:spcBef>
              <a:defRPr sz="3600">
                <a:latin typeface="Avenir Light"/>
                <a:ea typeface="Avenir Light"/>
                <a:cs typeface="Avenir Light"/>
                <a:sym typeface="Avenir Light"/>
              </a:defRPr>
            </a:pPr>
            <a:r>
              <a:t>Short Rehearsal</a:t>
            </a:r>
          </a:p>
          <a:p>
            <a:pPr algn="ctr" defTabSz="584200">
              <a:spcBef>
                <a:spcPts val="4200"/>
              </a:spcBef>
              <a:defRPr sz="3600">
                <a:latin typeface="Avenir Light"/>
                <a:ea typeface="Avenir Light"/>
                <a:cs typeface="Avenir Light"/>
                <a:sym typeface="Avenir Light"/>
              </a:defRPr>
            </a:pPr>
            <a:r>
              <a:t>Advisories</a:t>
            </a:r>
            <a:r>
              <a:rPr>
                <a:latin typeface="Avenir Heavy"/>
                <a:ea typeface="Avenir Heavy"/>
                <a:cs typeface="Avenir Heavy"/>
                <a:sym typeface="Avenir Heavy"/>
              </a:rPr>
              <a:t> </a:t>
            </a:r>
            <a:r>
              <a:t>+ Concept of Operations</a:t>
            </a:r>
            <a:r>
              <a:rPr>
                <a:latin typeface="Avenir Heavy"/>
                <a:ea typeface="Avenir Heavy"/>
                <a:cs typeface="Avenir Heavy"/>
                <a:sym typeface="Avenir Heavy"/>
              </a:rPr>
              <a:t> </a:t>
            </a:r>
            <a:r>
              <a:t>+ </a:t>
            </a:r>
            <a:r>
              <a:rPr>
                <a:latin typeface="Avenir Heavy"/>
                <a:ea typeface="Avenir Heavy"/>
                <a:cs typeface="Avenir Heavy"/>
                <a:sym typeface="Avenir Heavy"/>
              </a:rPr>
              <a:t>EGs</a:t>
            </a:r>
          </a:p>
          <a:p>
            <a:pPr algn="ctr" defTabSz="584200">
              <a:spcBef>
                <a:spcPts val="4200"/>
              </a:spcBef>
              <a:defRPr sz="3600">
                <a:latin typeface="Avenir Light"/>
                <a:ea typeface="Avenir Light"/>
                <a:cs typeface="Avenir Light"/>
                <a:sym typeface="Avenir Light"/>
              </a:defRPr>
            </a:pPr>
            <a:r>
              <a:t>PECASUS live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OLAR RADIO BURST"/>
          <p:cNvSpPr/>
          <p:nvPr/>
        </p:nvSpPr>
        <p:spPr>
          <a:xfrm>
            <a:off x="2431076" y="6545459"/>
            <a:ext cx="4089401" cy="2565401"/>
          </a:xfrm>
          <a:prstGeom prst="roundRect">
            <a:avLst>
              <a:gd name="adj" fmla="val 7426"/>
            </a:avLst>
          </a:prstGeom>
          <a:solidFill>
            <a:srgbClr val="69E24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000">
                <a:latin typeface="+mn-lt"/>
                <a:ea typeface="+mn-ea"/>
                <a:cs typeface="+mn-cs"/>
                <a:sym typeface="Gill Sans Light"/>
              </a:defRPr>
            </a:lvl1pPr>
          </a:lstStyle>
          <a:p>
            <a:pPr/>
            <a:r>
              <a:t>SOLAR RADIO BURST</a:t>
            </a:r>
          </a:p>
        </p:txBody>
      </p:sp>
      <p:grpSp>
        <p:nvGrpSpPr>
          <p:cNvPr id="415" name="Group"/>
          <p:cNvGrpSpPr/>
          <p:nvPr/>
        </p:nvGrpSpPr>
        <p:grpSpPr>
          <a:xfrm>
            <a:off x="3929908" y="8399914"/>
            <a:ext cx="1091738" cy="1091737"/>
            <a:chOff x="0" y="0"/>
            <a:chExt cx="1091736" cy="1091736"/>
          </a:xfrm>
        </p:grpSpPr>
        <p:sp>
          <p:nvSpPr>
            <p:cNvPr id="413" name="Rectangle"/>
            <p:cNvSpPr/>
            <p:nvPr/>
          </p:nvSpPr>
          <p:spPr>
            <a:xfrm>
              <a:off x="24500" y="72435"/>
              <a:ext cx="992007" cy="94693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14" name="radio-waves_icon-icons.com_50054.png" descr="radio-waves_icon-icons.com_50054.png"/>
            <p:cNvPicPr>
              <a:picLocks noChangeAspect="1"/>
            </p:cNvPicPr>
            <p:nvPr/>
          </p:nvPicPr>
          <p:blipFill>
            <a:blip r:embed="rId2">
              <a:extLst/>
            </a:blip>
            <a:srcRect l="0" t="0" r="0" b="0"/>
            <a:stretch>
              <a:fillRect/>
            </a:stretch>
          </p:blipFill>
          <p:spPr>
            <a:xfrm>
              <a:off x="0" y="0"/>
              <a:ext cx="1091737" cy="1091737"/>
            </a:xfrm>
            <a:prstGeom prst="rect">
              <a:avLst/>
            </a:prstGeom>
            <a:ln w="76200" cap="flat">
              <a:solidFill>
                <a:srgbClr val="69E245"/>
              </a:solidFill>
              <a:prstDash val="solid"/>
              <a:miter lim="400000"/>
            </a:ln>
            <a:effectLst/>
          </p:spPr>
        </p:pic>
      </p:grpSp>
      <p:sp>
        <p:nvSpPr>
          <p:cNvPr id="4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7" name="Icons8-Ios7-Weather-Sun.ico" descr="Icons8-Ios7-Weather-Sun.ico"/>
          <p:cNvPicPr>
            <a:picLocks noChangeAspect="1"/>
          </p:cNvPicPr>
          <p:nvPr/>
        </p:nvPicPr>
        <p:blipFill>
          <a:blip r:embed="rId3">
            <a:extLst/>
          </a:blip>
          <a:stretch>
            <a:fillRect/>
          </a:stretch>
        </p:blipFill>
        <p:spPr>
          <a:xfrm>
            <a:off x="11842981" y="207649"/>
            <a:ext cx="1015538" cy="1015538"/>
          </a:xfrm>
          <a:prstGeom prst="rect">
            <a:avLst/>
          </a:prstGeom>
          <a:ln w="76200">
            <a:solidFill>
              <a:schemeClr val="accent3">
                <a:satOff val="18648"/>
                <a:lumOff val="5971"/>
              </a:schemeClr>
            </a:solidFill>
            <a:miter lim="400000"/>
          </a:ln>
        </p:spPr>
      </p:pic>
      <p:sp>
        <p:nvSpPr>
          <p:cNvPr id="418" name="The products of the EG SOL are derived from the services of the Regional Warning Center (RWC). The RWC monitors the Sun, makes space weather bulletins and alerts in case of extreme space weather."/>
          <p:cNvSpPr txBox="1"/>
          <p:nvPr/>
        </p:nvSpPr>
        <p:spPr>
          <a:xfrm>
            <a:off x="660400" y="1003300"/>
            <a:ext cx="11170849" cy="15375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43991">
              <a:spcBef>
                <a:spcPts val="3100"/>
              </a:spcBef>
              <a:defRPr sz="2736">
                <a:latin typeface="Avenir Light"/>
                <a:ea typeface="Avenir Light"/>
                <a:cs typeface="Avenir Light"/>
                <a:sym typeface="Avenir Light"/>
              </a:defRPr>
            </a:lvl1pPr>
          </a:lstStyle>
          <a:p>
            <a:pPr/>
            <a:r>
              <a:t>The products of the EG SOL are derived from the services of the Regional Warning Center (RWC). The RWC monitors the Sun, makes space weather bulletins and alerts in case of extreme space weather.</a:t>
            </a:r>
          </a:p>
        </p:txBody>
      </p:sp>
      <p:sp>
        <p:nvSpPr>
          <p:cNvPr id="419" name="Export group sol"/>
          <p:cNvSpPr txBox="1"/>
          <p:nvPr/>
        </p:nvSpPr>
        <p:spPr>
          <a:xfrm>
            <a:off x="660400" y="508000"/>
            <a:ext cx="116840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Export group sol</a:t>
            </a:r>
          </a:p>
        </p:txBody>
      </p:sp>
      <p:sp>
        <p:nvSpPr>
          <p:cNvPr id="420" name="RADIO…"/>
          <p:cNvSpPr/>
          <p:nvPr/>
        </p:nvSpPr>
        <p:spPr>
          <a:xfrm>
            <a:off x="266700" y="3024871"/>
            <a:ext cx="4089400" cy="2565401"/>
          </a:xfrm>
          <a:prstGeom prst="roundRect">
            <a:avLst>
              <a:gd name="adj" fmla="val 7426"/>
            </a:avLst>
          </a:prstGeom>
          <a:solidFill>
            <a:srgbClr val="00B2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n-lt"/>
                <a:ea typeface="+mn-ea"/>
                <a:cs typeface="+mn-cs"/>
                <a:sym typeface="Gill Sans Light"/>
              </a:defRPr>
            </a:pPr>
            <a:r>
              <a:t>RADIO</a:t>
            </a:r>
          </a:p>
          <a:p>
            <a:pPr algn="ctr" defTabSz="584200">
              <a:defRPr sz="3000">
                <a:latin typeface="+mn-lt"/>
                <a:ea typeface="+mn-ea"/>
                <a:cs typeface="+mn-cs"/>
                <a:sym typeface="Gill Sans Light"/>
              </a:defRPr>
            </a:pPr>
            <a:r>
              <a:t>BLACKOUT</a:t>
            </a:r>
          </a:p>
        </p:txBody>
      </p:sp>
      <p:sp>
        <p:nvSpPr>
          <p:cNvPr id="421" name="SOLAR RADIATION STORM"/>
          <p:cNvSpPr/>
          <p:nvPr/>
        </p:nvSpPr>
        <p:spPr>
          <a:xfrm>
            <a:off x="8648700" y="3024871"/>
            <a:ext cx="4089400" cy="2565401"/>
          </a:xfrm>
          <a:prstGeom prst="roundRect">
            <a:avLst>
              <a:gd name="adj" fmla="val 7426"/>
            </a:avLst>
          </a:prstGeom>
          <a:solidFill>
            <a:srgbClr val="E721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000">
                <a:latin typeface="+mn-lt"/>
                <a:ea typeface="+mn-ea"/>
                <a:cs typeface="+mn-cs"/>
                <a:sym typeface="Gill Sans Light"/>
              </a:defRPr>
            </a:lvl1pPr>
          </a:lstStyle>
          <a:p>
            <a:pPr/>
            <a:r>
              <a:t>SOLAR RADIATION STORM</a:t>
            </a:r>
          </a:p>
        </p:txBody>
      </p:sp>
      <p:sp>
        <p:nvSpPr>
          <p:cNvPr id="422" name="GEOMAGNETIC…"/>
          <p:cNvSpPr/>
          <p:nvPr/>
        </p:nvSpPr>
        <p:spPr>
          <a:xfrm>
            <a:off x="4457700" y="3024871"/>
            <a:ext cx="4089400" cy="2565401"/>
          </a:xfrm>
          <a:prstGeom prst="roundRect">
            <a:avLst>
              <a:gd name="adj" fmla="val 7426"/>
            </a:avLst>
          </a:prstGeom>
          <a:solidFill>
            <a:srgbClr val="6E76EC"/>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p>
          <a:p>
            <a:pPr algn="ctr" defTabSz="584200">
              <a:defRPr sz="3000">
                <a:latin typeface="+mn-lt"/>
                <a:ea typeface="+mn-ea"/>
                <a:cs typeface="+mn-cs"/>
                <a:sym typeface="Gill Sans Light"/>
              </a:defRPr>
            </a:pPr>
            <a:r>
              <a:t>GEOMAGNETIC</a:t>
            </a:r>
          </a:p>
          <a:p>
            <a:pPr algn="ctr" defTabSz="584200">
              <a:defRPr sz="3000">
                <a:latin typeface="+mn-lt"/>
                <a:ea typeface="+mn-ea"/>
                <a:cs typeface="+mn-cs"/>
                <a:sym typeface="Gill Sans Light"/>
              </a:defRPr>
            </a:pPr>
            <a:r>
              <a:t>STORM</a:t>
            </a:r>
          </a:p>
        </p:txBody>
      </p:sp>
      <p:pic>
        <p:nvPicPr>
          <p:cNvPr id="423" name="cloud-with-wind_318-33356.jpg" descr="cloud-with-wind_318-33356.jpg"/>
          <p:cNvPicPr>
            <a:picLocks noChangeAspect="1"/>
          </p:cNvPicPr>
          <p:nvPr/>
        </p:nvPicPr>
        <p:blipFill>
          <a:blip r:embed="rId4">
            <a:extLst/>
          </a:blip>
          <a:stretch>
            <a:fillRect/>
          </a:stretch>
        </p:blipFill>
        <p:spPr>
          <a:xfrm>
            <a:off x="5996880" y="5337994"/>
            <a:ext cx="1011040" cy="1011040"/>
          </a:xfrm>
          <a:prstGeom prst="rect">
            <a:avLst/>
          </a:prstGeom>
          <a:ln w="63500">
            <a:solidFill>
              <a:srgbClr val="7076E5"/>
            </a:solidFill>
            <a:miter lim="400000"/>
          </a:ln>
        </p:spPr>
      </p:pic>
      <p:pic>
        <p:nvPicPr>
          <p:cNvPr id="424" name="Unknown.png" descr="Unknown.png"/>
          <p:cNvPicPr>
            <a:picLocks noChangeAspect="1"/>
          </p:cNvPicPr>
          <p:nvPr/>
        </p:nvPicPr>
        <p:blipFill>
          <a:blip r:embed="rId5">
            <a:extLst/>
          </a:blip>
          <a:stretch>
            <a:fillRect/>
          </a:stretch>
        </p:blipFill>
        <p:spPr>
          <a:xfrm>
            <a:off x="1803400" y="5335514"/>
            <a:ext cx="1016000" cy="1016001"/>
          </a:xfrm>
          <a:prstGeom prst="rect">
            <a:avLst/>
          </a:prstGeom>
          <a:ln w="63500">
            <a:solidFill>
              <a:srgbClr val="4FAF32"/>
            </a:solidFill>
            <a:miter lim="400000"/>
          </a:ln>
        </p:spPr>
      </p:pic>
      <p:grpSp>
        <p:nvGrpSpPr>
          <p:cNvPr id="427" name="Group"/>
          <p:cNvGrpSpPr/>
          <p:nvPr/>
        </p:nvGrpSpPr>
        <p:grpSpPr>
          <a:xfrm>
            <a:off x="10119419" y="5252599"/>
            <a:ext cx="1147962" cy="1147963"/>
            <a:chOff x="0" y="0"/>
            <a:chExt cx="1147961" cy="1147961"/>
          </a:xfrm>
        </p:grpSpPr>
        <p:sp>
          <p:nvSpPr>
            <p:cNvPr id="425"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26" name="398271-200.png" descr="398271-200.png"/>
            <p:cNvPicPr>
              <a:picLocks noChangeAspect="1"/>
            </p:cNvPicPr>
            <p:nvPr/>
          </p:nvPicPr>
          <p:blipFill>
            <a:blip r:embed="rId6">
              <a:extLst/>
            </a:blip>
            <a:stretch>
              <a:fillRect/>
            </a:stretch>
          </p:blipFill>
          <p:spPr>
            <a:xfrm>
              <a:off x="0" y="0"/>
              <a:ext cx="1147962" cy="114796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0" name="pasted-image.pdf" descr="pasted-image.pdf"/>
          <p:cNvPicPr>
            <a:picLocks noChangeAspect="1"/>
          </p:cNvPicPr>
          <p:nvPr/>
        </p:nvPicPr>
        <p:blipFill>
          <a:blip r:embed="rId2">
            <a:extLst/>
          </a:blip>
          <a:stretch>
            <a:fillRect/>
          </a:stretch>
        </p:blipFill>
        <p:spPr>
          <a:xfrm>
            <a:off x="406400" y="1922427"/>
            <a:ext cx="12192000" cy="6858001"/>
          </a:xfrm>
          <a:prstGeom prst="rect">
            <a:avLst/>
          </a:prstGeom>
          <a:ln w="12700">
            <a:miter lim="400000"/>
          </a:ln>
        </p:spPr>
      </p:pic>
      <p:grpSp>
        <p:nvGrpSpPr>
          <p:cNvPr id="433" name="Group"/>
          <p:cNvGrpSpPr/>
          <p:nvPr/>
        </p:nvGrpSpPr>
        <p:grpSpPr>
          <a:xfrm>
            <a:off x="3029775" y="4131091"/>
            <a:ext cx="872844" cy="872844"/>
            <a:chOff x="0" y="0"/>
            <a:chExt cx="872842" cy="872842"/>
          </a:xfrm>
        </p:grpSpPr>
        <p:sp>
          <p:nvSpPr>
            <p:cNvPr id="431"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32"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sp>
        <p:nvSpPr>
          <p:cNvPr id="434" name="The products of the EG RADIATION are the results of monitoring the SEP and GCR and the calculation by AVIDOS of the radiation impact at flight level."/>
          <p:cNvSpPr txBox="1"/>
          <p:nvPr/>
        </p:nvSpPr>
        <p:spPr>
          <a:xfrm>
            <a:off x="660400" y="1003300"/>
            <a:ext cx="11170849" cy="15375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43991">
              <a:spcBef>
                <a:spcPts val="3100"/>
              </a:spcBef>
              <a:defRPr sz="2736">
                <a:latin typeface="Avenir Light"/>
                <a:ea typeface="Avenir Light"/>
                <a:cs typeface="Avenir Light"/>
                <a:sym typeface="Avenir Light"/>
              </a:defRPr>
            </a:lvl1pPr>
          </a:lstStyle>
          <a:p>
            <a:pPr/>
            <a:r>
              <a:t>The products of the EG RADIATION are the results of monitoring the SEP and GCR and the calculation by AVIDOS of the radiation impact at flight level.</a:t>
            </a:r>
          </a:p>
        </p:txBody>
      </p:sp>
      <p:sp>
        <p:nvSpPr>
          <p:cNvPr id="435" name="Export group radiation"/>
          <p:cNvSpPr txBox="1"/>
          <p:nvPr/>
        </p:nvSpPr>
        <p:spPr>
          <a:xfrm>
            <a:off x="660400" y="508000"/>
            <a:ext cx="116840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Export group radiation</a:t>
            </a:r>
          </a:p>
        </p:txBody>
      </p:sp>
      <p:grpSp>
        <p:nvGrpSpPr>
          <p:cNvPr id="438" name="Group"/>
          <p:cNvGrpSpPr/>
          <p:nvPr/>
        </p:nvGrpSpPr>
        <p:grpSpPr>
          <a:xfrm>
            <a:off x="8235292" y="7555064"/>
            <a:ext cx="872844" cy="872844"/>
            <a:chOff x="0" y="0"/>
            <a:chExt cx="872842" cy="872842"/>
          </a:xfrm>
        </p:grpSpPr>
        <p:sp>
          <p:nvSpPr>
            <p:cNvPr id="436"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37"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grpSp>
        <p:nvGrpSpPr>
          <p:cNvPr id="441" name="Group"/>
          <p:cNvGrpSpPr/>
          <p:nvPr/>
        </p:nvGrpSpPr>
        <p:grpSpPr>
          <a:xfrm>
            <a:off x="7586202" y="4010744"/>
            <a:ext cx="872843" cy="872844"/>
            <a:chOff x="0" y="0"/>
            <a:chExt cx="872842" cy="872842"/>
          </a:xfrm>
        </p:grpSpPr>
        <p:sp>
          <p:nvSpPr>
            <p:cNvPr id="439"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40"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442" name="2000px-Red_star.svg.png" descr="2000px-Red_star.svg.png"/>
          <p:cNvPicPr>
            <a:picLocks noChangeAspect="1"/>
          </p:cNvPicPr>
          <p:nvPr/>
        </p:nvPicPr>
        <p:blipFill>
          <a:blip r:embed="rId4">
            <a:extLst/>
          </a:blip>
          <a:stretch>
            <a:fillRect/>
          </a:stretch>
        </p:blipFill>
        <p:spPr>
          <a:xfrm>
            <a:off x="8006612" y="4578180"/>
            <a:ext cx="573937" cy="546101"/>
          </a:xfrm>
          <a:prstGeom prst="rect">
            <a:avLst/>
          </a:prstGeom>
          <a:ln w="12700">
            <a:miter lim="400000"/>
          </a:ln>
        </p:spPr>
      </p:pic>
      <p:grpSp>
        <p:nvGrpSpPr>
          <p:cNvPr id="445" name="Group"/>
          <p:cNvGrpSpPr/>
          <p:nvPr/>
        </p:nvGrpSpPr>
        <p:grpSpPr>
          <a:xfrm>
            <a:off x="11853576" y="4010744"/>
            <a:ext cx="872844" cy="872844"/>
            <a:chOff x="0" y="0"/>
            <a:chExt cx="872842" cy="872842"/>
          </a:xfrm>
        </p:grpSpPr>
        <p:sp>
          <p:nvSpPr>
            <p:cNvPr id="443"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44"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446" name="2000px-Red_star.svg.png" descr="2000px-Red_star.svg.png"/>
          <p:cNvPicPr>
            <a:picLocks noChangeAspect="1"/>
          </p:cNvPicPr>
          <p:nvPr/>
        </p:nvPicPr>
        <p:blipFill>
          <a:blip r:embed="rId4">
            <a:extLst/>
          </a:blip>
          <a:stretch>
            <a:fillRect/>
          </a:stretch>
        </p:blipFill>
        <p:spPr>
          <a:xfrm>
            <a:off x="12273987" y="4578180"/>
            <a:ext cx="573937" cy="546101"/>
          </a:xfrm>
          <a:prstGeom prst="rect">
            <a:avLst/>
          </a:prstGeom>
          <a:ln w="12700">
            <a:miter lim="400000"/>
          </a:ln>
        </p:spPr>
      </p:pic>
      <p:grpSp>
        <p:nvGrpSpPr>
          <p:cNvPr id="449" name="Group"/>
          <p:cNvGrpSpPr/>
          <p:nvPr/>
        </p:nvGrpSpPr>
        <p:grpSpPr>
          <a:xfrm>
            <a:off x="3702597" y="7555064"/>
            <a:ext cx="872844" cy="872844"/>
            <a:chOff x="0" y="0"/>
            <a:chExt cx="872842" cy="872842"/>
          </a:xfrm>
        </p:grpSpPr>
        <p:sp>
          <p:nvSpPr>
            <p:cNvPr id="447"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48"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450" name="2000px-Red_star.svg.png" descr="2000px-Red_star.svg.png"/>
          <p:cNvPicPr>
            <a:picLocks noChangeAspect="1"/>
          </p:cNvPicPr>
          <p:nvPr/>
        </p:nvPicPr>
        <p:blipFill>
          <a:blip r:embed="rId4">
            <a:extLst/>
          </a:blip>
          <a:stretch>
            <a:fillRect/>
          </a:stretch>
        </p:blipFill>
        <p:spPr>
          <a:xfrm>
            <a:off x="4123008" y="8122500"/>
            <a:ext cx="573937" cy="546101"/>
          </a:xfrm>
          <a:prstGeom prst="rect">
            <a:avLst/>
          </a:prstGeom>
          <a:ln w="12700">
            <a:miter lim="400000"/>
          </a:ln>
        </p:spPr>
      </p:pic>
      <p:pic>
        <p:nvPicPr>
          <p:cNvPr id="451" name="13591-200.png" descr="13591-200.png"/>
          <p:cNvPicPr>
            <a:picLocks noChangeAspect="1"/>
          </p:cNvPicPr>
          <p:nvPr/>
        </p:nvPicPr>
        <p:blipFill>
          <a:blip r:embed="rId5">
            <a:extLst/>
          </a:blip>
          <a:stretch>
            <a:fillRect/>
          </a:stretch>
        </p:blipFill>
        <p:spPr>
          <a:xfrm>
            <a:off x="11775647" y="247650"/>
            <a:ext cx="1028701" cy="1028700"/>
          </a:xfrm>
          <a:prstGeom prst="rect">
            <a:avLst/>
          </a:prstGeom>
          <a:ln w="76200">
            <a:solidFill>
              <a:schemeClr val="accent3">
                <a:hueOff val="-546624"/>
                <a:satOff val="7767"/>
                <a:lumOff val="-14512"/>
              </a:schemeClr>
            </a:solidFill>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GROUND LEVEL EVENT"/>
          <p:cNvSpPr txBox="1"/>
          <p:nvPr>
            <p:ph type="title"/>
          </p:nvPr>
        </p:nvSpPr>
        <p:spPr>
          <a:prstGeom prst="rect">
            <a:avLst/>
          </a:prstGeom>
        </p:spPr>
        <p:txBody>
          <a:bodyPr/>
          <a:lstStyle/>
          <a:p>
            <a:pPr/>
            <a:r>
              <a:t>GROUND LEVEL EVENT</a:t>
            </a:r>
          </a:p>
        </p:txBody>
      </p:sp>
      <p:sp>
        <p:nvSpPr>
          <p:cNvPr id="4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5" name="pasted-image.pdf" descr="pasted-image.pdf"/>
          <p:cNvPicPr>
            <a:picLocks noChangeAspect="1"/>
          </p:cNvPicPr>
          <p:nvPr/>
        </p:nvPicPr>
        <p:blipFill>
          <a:blip r:embed="rId2">
            <a:extLst/>
          </a:blip>
          <a:stretch>
            <a:fillRect/>
          </a:stretch>
        </p:blipFill>
        <p:spPr>
          <a:xfrm>
            <a:off x="406400" y="1833417"/>
            <a:ext cx="12192000" cy="6858001"/>
          </a:xfrm>
          <a:prstGeom prst="rect">
            <a:avLst/>
          </a:prstGeom>
          <a:ln w="12700">
            <a:miter lim="400000"/>
          </a:ln>
        </p:spPr>
      </p:pic>
      <p:sp>
        <p:nvSpPr>
          <p:cNvPr id="456" name="Particles"/>
          <p:cNvSpPr/>
          <p:nvPr/>
        </p:nvSpPr>
        <p:spPr>
          <a:xfrm>
            <a:off x="9818016" y="7193737"/>
            <a:ext cx="1744879" cy="723901"/>
          </a:xfrm>
          <a:prstGeom prst="roundRect">
            <a:avLst>
              <a:gd name="adj" fmla="val 9754"/>
            </a:avLst>
          </a:prstGeom>
          <a:solidFill>
            <a:srgbClr val="D53A2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400">
                <a:latin typeface="+mn-lt"/>
                <a:ea typeface="+mn-ea"/>
                <a:cs typeface="+mn-cs"/>
                <a:sym typeface="Gill Sans Light"/>
              </a:defRPr>
            </a:lvl1pPr>
          </a:lstStyle>
          <a:p>
            <a:pPr/>
            <a:r>
              <a:t>Particles</a:t>
            </a:r>
          </a:p>
        </p:txBody>
      </p:sp>
      <p:grpSp>
        <p:nvGrpSpPr>
          <p:cNvPr id="459" name="Group"/>
          <p:cNvGrpSpPr/>
          <p:nvPr/>
        </p:nvGrpSpPr>
        <p:grpSpPr>
          <a:xfrm>
            <a:off x="11312029" y="7429754"/>
            <a:ext cx="872844" cy="872843"/>
            <a:chOff x="0" y="0"/>
            <a:chExt cx="872842" cy="872842"/>
          </a:xfrm>
        </p:grpSpPr>
        <p:sp>
          <p:nvSpPr>
            <p:cNvPr id="457"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58"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460" name="2000px-Red_star.svg.png" descr="2000px-Red_star.svg.png"/>
          <p:cNvPicPr>
            <a:picLocks noChangeAspect="1"/>
          </p:cNvPicPr>
          <p:nvPr/>
        </p:nvPicPr>
        <p:blipFill>
          <a:blip r:embed="rId4">
            <a:extLst/>
          </a:blip>
          <a:stretch>
            <a:fillRect/>
          </a:stretch>
        </p:blipFill>
        <p:spPr>
          <a:xfrm>
            <a:off x="11732440" y="7997190"/>
            <a:ext cx="573937" cy="546101"/>
          </a:xfrm>
          <a:prstGeom prst="rect">
            <a:avLst/>
          </a:prstGeom>
          <a:ln w="12700">
            <a:miter lim="400000"/>
          </a:ln>
        </p:spPr>
      </p:pic>
      <p:pic>
        <p:nvPicPr>
          <p:cNvPr id="461" name="13591-200.png" descr="13591-200.png"/>
          <p:cNvPicPr>
            <a:picLocks noChangeAspect="1"/>
          </p:cNvPicPr>
          <p:nvPr/>
        </p:nvPicPr>
        <p:blipFill>
          <a:blip r:embed="rId5">
            <a:extLst/>
          </a:blip>
          <a:stretch>
            <a:fillRect/>
          </a:stretch>
        </p:blipFill>
        <p:spPr>
          <a:xfrm>
            <a:off x="11775647" y="247650"/>
            <a:ext cx="1028701" cy="1028700"/>
          </a:xfrm>
          <a:prstGeom prst="rect">
            <a:avLst/>
          </a:prstGeom>
          <a:ln w="76200">
            <a:solidFill>
              <a:schemeClr val="accent3">
                <a:hueOff val="-546624"/>
                <a:satOff val="7767"/>
                <a:lumOff val="-14512"/>
              </a:schemeClr>
            </a:solidFill>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GROUND LEVEL EVENT"/>
          <p:cNvSpPr txBox="1"/>
          <p:nvPr>
            <p:ph type="title"/>
          </p:nvPr>
        </p:nvSpPr>
        <p:spPr>
          <a:prstGeom prst="rect">
            <a:avLst/>
          </a:prstGeom>
        </p:spPr>
        <p:txBody>
          <a:bodyPr/>
          <a:lstStyle/>
          <a:p>
            <a:pPr/>
            <a:r>
              <a:t>GROUND LEVEL EVENT</a:t>
            </a: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5" name="pasted-image.pdf" descr="pasted-image.pdf"/>
          <p:cNvPicPr>
            <a:picLocks noChangeAspect="1"/>
          </p:cNvPicPr>
          <p:nvPr/>
        </p:nvPicPr>
        <p:blipFill>
          <a:blip r:embed="rId2">
            <a:extLst/>
          </a:blip>
          <a:stretch>
            <a:fillRect/>
          </a:stretch>
        </p:blipFill>
        <p:spPr>
          <a:xfrm>
            <a:off x="406400" y="1447800"/>
            <a:ext cx="12192000" cy="6858000"/>
          </a:xfrm>
          <a:prstGeom prst="rect">
            <a:avLst/>
          </a:prstGeom>
          <a:ln w="12700">
            <a:miter lim="400000"/>
          </a:ln>
        </p:spPr>
      </p:pic>
      <p:sp>
        <p:nvSpPr>
          <p:cNvPr id="466" name="Particles"/>
          <p:cNvSpPr/>
          <p:nvPr/>
        </p:nvSpPr>
        <p:spPr>
          <a:xfrm>
            <a:off x="9818016" y="7193737"/>
            <a:ext cx="1744879" cy="723901"/>
          </a:xfrm>
          <a:prstGeom prst="roundRect">
            <a:avLst>
              <a:gd name="adj" fmla="val 9754"/>
            </a:avLst>
          </a:prstGeom>
          <a:solidFill>
            <a:srgbClr val="D53A2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400">
                <a:latin typeface="+mn-lt"/>
                <a:ea typeface="+mn-ea"/>
                <a:cs typeface="+mn-cs"/>
                <a:sym typeface="Gill Sans Light"/>
              </a:defRPr>
            </a:lvl1pPr>
          </a:lstStyle>
          <a:p>
            <a:pPr/>
            <a:r>
              <a:t>Particles</a:t>
            </a:r>
          </a:p>
        </p:txBody>
      </p:sp>
      <p:grpSp>
        <p:nvGrpSpPr>
          <p:cNvPr id="469" name="Group"/>
          <p:cNvGrpSpPr/>
          <p:nvPr/>
        </p:nvGrpSpPr>
        <p:grpSpPr>
          <a:xfrm>
            <a:off x="11312029" y="7429754"/>
            <a:ext cx="872844" cy="872843"/>
            <a:chOff x="0" y="0"/>
            <a:chExt cx="872842" cy="872842"/>
          </a:xfrm>
        </p:grpSpPr>
        <p:sp>
          <p:nvSpPr>
            <p:cNvPr id="467"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68"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470" name="2000px-Red_star.svg.png" descr="2000px-Red_star.svg.png"/>
          <p:cNvPicPr>
            <a:picLocks noChangeAspect="1"/>
          </p:cNvPicPr>
          <p:nvPr/>
        </p:nvPicPr>
        <p:blipFill>
          <a:blip r:embed="rId4">
            <a:extLst/>
          </a:blip>
          <a:stretch>
            <a:fillRect/>
          </a:stretch>
        </p:blipFill>
        <p:spPr>
          <a:xfrm>
            <a:off x="11732440" y="7997190"/>
            <a:ext cx="573937" cy="546101"/>
          </a:xfrm>
          <a:prstGeom prst="rect">
            <a:avLst/>
          </a:prstGeom>
          <a:ln w="12700">
            <a:miter lim="400000"/>
          </a:ln>
        </p:spPr>
      </p:pic>
      <p:pic>
        <p:nvPicPr>
          <p:cNvPr id="471" name="13591-200.png" descr="13591-200.png"/>
          <p:cNvPicPr>
            <a:picLocks noChangeAspect="1"/>
          </p:cNvPicPr>
          <p:nvPr/>
        </p:nvPicPr>
        <p:blipFill>
          <a:blip r:embed="rId5">
            <a:extLst/>
          </a:blip>
          <a:stretch>
            <a:fillRect/>
          </a:stretch>
        </p:blipFill>
        <p:spPr>
          <a:xfrm>
            <a:off x="11775647" y="247650"/>
            <a:ext cx="1028701" cy="1028700"/>
          </a:xfrm>
          <a:prstGeom prst="rect">
            <a:avLst/>
          </a:prstGeom>
          <a:ln w="76200">
            <a:solidFill>
              <a:schemeClr val="accent3">
                <a:hueOff val="-546624"/>
                <a:satOff val="7767"/>
                <a:lumOff val="-14512"/>
              </a:schemeClr>
            </a:solidFill>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lide Number"/>
          <p:cNvSpPr txBox="1"/>
          <p:nvPr>
            <p:ph type="sldNum" sz="quarter" idx="2"/>
          </p:nvPr>
        </p:nvSpPr>
        <p:spPr>
          <a:xfrm>
            <a:off x="7461249" y="9169400"/>
            <a:ext cx="228601" cy="355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 name="Short Rehearsal…"/>
          <p:cNvSpPr txBox="1"/>
          <p:nvPr/>
        </p:nvSpPr>
        <p:spPr>
          <a:xfrm>
            <a:off x="567585" y="2602880"/>
            <a:ext cx="11869630" cy="4547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584200">
              <a:spcBef>
                <a:spcPts val="4200"/>
              </a:spcBef>
              <a:defRPr sz="3600">
                <a:latin typeface="Avenir Light"/>
                <a:ea typeface="Avenir Light"/>
                <a:cs typeface="Avenir Light"/>
                <a:sym typeface="Avenir Light"/>
              </a:defRPr>
            </a:pPr>
            <a:r>
              <a:t>Short Rehearsal</a:t>
            </a:r>
          </a:p>
          <a:p>
            <a:pPr algn="ctr" defTabSz="584200">
              <a:spcBef>
                <a:spcPts val="4200"/>
              </a:spcBef>
              <a:defRPr sz="3600">
                <a:latin typeface="Avenir Light"/>
                <a:ea typeface="Avenir Light"/>
                <a:cs typeface="Avenir Light"/>
                <a:sym typeface="Avenir Light"/>
              </a:defRPr>
            </a:pPr>
            <a:r>
              <a:t>Advisories + Concept of Operations + EGs</a:t>
            </a:r>
          </a:p>
          <a:p>
            <a:pPr algn="ctr" defTabSz="584200">
              <a:spcBef>
                <a:spcPts val="4200"/>
              </a:spcBef>
              <a:defRPr sz="3600">
                <a:latin typeface="Avenir Light"/>
                <a:ea typeface="Avenir Light"/>
                <a:cs typeface="Avenir Light"/>
                <a:sym typeface="Avenir Light"/>
              </a:defRPr>
            </a:pPr>
            <a:r>
              <a:t>PECASUS live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OLAR ENERGETIC PARTICLES"/>
          <p:cNvSpPr txBox="1"/>
          <p:nvPr>
            <p:ph type="title"/>
          </p:nvPr>
        </p:nvSpPr>
        <p:spPr>
          <a:prstGeom prst="rect">
            <a:avLst/>
          </a:prstGeom>
        </p:spPr>
        <p:txBody>
          <a:bodyPr/>
          <a:lstStyle/>
          <a:p>
            <a:pPr/>
            <a:r>
              <a:t>SOLAR ENERGETIC PARTICLES</a:t>
            </a:r>
          </a:p>
        </p:txBody>
      </p:sp>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pasted-image.pdf" descr="pasted-image.pdf"/>
          <p:cNvPicPr>
            <a:picLocks noChangeAspect="1"/>
          </p:cNvPicPr>
          <p:nvPr/>
        </p:nvPicPr>
        <p:blipFill>
          <a:blip r:embed="rId2">
            <a:extLst/>
          </a:blip>
          <a:stretch>
            <a:fillRect/>
          </a:stretch>
        </p:blipFill>
        <p:spPr>
          <a:xfrm>
            <a:off x="406400" y="1974850"/>
            <a:ext cx="12192000" cy="6858000"/>
          </a:xfrm>
          <a:prstGeom prst="rect">
            <a:avLst/>
          </a:prstGeom>
          <a:ln w="12700">
            <a:miter lim="400000"/>
          </a:ln>
        </p:spPr>
      </p:pic>
      <p:sp>
        <p:nvSpPr>
          <p:cNvPr id="476" name="Particles"/>
          <p:cNvSpPr/>
          <p:nvPr/>
        </p:nvSpPr>
        <p:spPr>
          <a:xfrm>
            <a:off x="9818016" y="7193737"/>
            <a:ext cx="1744879" cy="723901"/>
          </a:xfrm>
          <a:prstGeom prst="roundRect">
            <a:avLst>
              <a:gd name="adj" fmla="val 9754"/>
            </a:avLst>
          </a:prstGeom>
          <a:solidFill>
            <a:srgbClr val="D53A2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400">
                <a:latin typeface="+mn-lt"/>
                <a:ea typeface="+mn-ea"/>
                <a:cs typeface="+mn-cs"/>
                <a:sym typeface="Gill Sans Light"/>
              </a:defRPr>
            </a:lvl1pPr>
          </a:lstStyle>
          <a:p>
            <a:pPr/>
            <a:r>
              <a:t>Particles</a:t>
            </a:r>
          </a:p>
        </p:txBody>
      </p:sp>
      <p:grpSp>
        <p:nvGrpSpPr>
          <p:cNvPr id="479" name="Group"/>
          <p:cNvGrpSpPr/>
          <p:nvPr/>
        </p:nvGrpSpPr>
        <p:grpSpPr>
          <a:xfrm>
            <a:off x="11312029" y="7429754"/>
            <a:ext cx="872844" cy="872843"/>
            <a:chOff x="0" y="0"/>
            <a:chExt cx="872842" cy="872842"/>
          </a:xfrm>
        </p:grpSpPr>
        <p:sp>
          <p:nvSpPr>
            <p:cNvPr id="477"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78"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480" name="2000px-Red_star.svg.png" descr="2000px-Red_star.svg.png"/>
          <p:cNvPicPr>
            <a:picLocks noChangeAspect="1"/>
          </p:cNvPicPr>
          <p:nvPr/>
        </p:nvPicPr>
        <p:blipFill>
          <a:blip r:embed="rId4">
            <a:extLst/>
          </a:blip>
          <a:stretch>
            <a:fillRect/>
          </a:stretch>
        </p:blipFill>
        <p:spPr>
          <a:xfrm>
            <a:off x="11732440" y="7997190"/>
            <a:ext cx="573937" cy="546101"/>
          </a:xfrm>
          <a:prstGeom prst="rect">
            <a:avLst/>
          </a:prstGeom>
          <a:ln w="12700">
            <a:miter lim="400000"/>
          </a:ln>
        </p:spPr>
      </p:pic>
      <p:pic>
        <p:nvPicPr>
          <p:cNvPr id="481" name="13591-200.png" descr="13591-200.png"/>
          <p:cNvPicPr>
            <a:picLocks noChangeAspect="1"/>
          </p:cNvPicPr>
          <p:nvPr/>
        </p:nvPicPr>
        <p:blipFill>
          <a:blip r:embed="rId5">
            <a:extLst/>
          </a:blip>
          <a:stretch>
            <a:fillRect/>
          </a:stretch>
        </p:blipFill>
        <p:spPr>
          <a:xfrm>
            <a:off x="11775647" y="247650"/>
            <a:ext cx="1028701" cy="1028700"/>
          </a:xfrm>
          <a:prstGeom prst="rect">
            <a:avLst/>
          </a:prstGeom>
          <a:ln w="76200">
            <a:solidFill>
              <a:schemeClr val="accent3">
                <a:hueOff val="-546624"/>
                <a:satOff val="7767"/>
                <a:lumOff val="-14512"/>
              </a:schemeClr>
            </a:solidFill>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OLAR ENERGETIC PARTICLES"/>
          <p:cNvSpPr txBox="1"/>
          <p:nvPr>
            <p:ph type="title"/>
          </p:nvPr>
        </p:nvSpPr>
        <p:spPr>
          <a:prstGeom prst="rect">
            <a:avLst/>
          </a:prstGeom>
        </p:spPr>
        <p:txBody>
          <a:bodyPr/>
          <a:lstStyle/>
          <a:p>
            <a:pPr/>
            <a:r>
              <a:t>SOLAR ENERGETIC PARTICLES</a:t>
            </a: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5" name="pasted-image.pdf" descr="pasted-image.pdf"/>
          <p:cNvPicPr>
            <a:picLocks noChangeAspect="1"/>
          </p:cNvPicPr>
          <p:nvPr/>
        </p:nvPicPr>
        <p:blipFill>
          <a:blip r:embed="rId2">
            <a:extLst/>
          </a:blip>
          <a:stretch>
            <a:fillRect/>
          </a:stretch>
        </p:blipFill>
        <p:spPr>
          <a:xfrm>
            <a:off x="406400" y="2207204"/>
            <a:ext cx="12192000" cy="6858001"/>
          </a:xfrm>
          <a:prstGeom prst="rect">
            <a:avLst/>
          </a:prstGeom>
          <a:ln w="12700">
            <a:miter lim="400000"/>
          </a:ln>
        </p:spPr>
      </p:pic>
      <p:sp>
        <p:nvSpPr>
          <p:cNvPr id="486" name="Particles"/>
          <p:cNvSpPr/>
          <p:nvPr/>
        </p:nvSpPr>
        <p:spPr>
          <a:xfrm>
            <a:off x="9818016" y="7193737"/>
            <a:ext cx="1744879" cy="723901"/>
          </a:xfrm>
          <a:prstGeom prst="roundRect">
            <a:avLst>
              <a:gd name="adj" fmla="val 9754"/>
            </a:avLst>
          </a:prstGeom>
          <a:solidFill>
            <a:srgbClr val="D53A2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400">
                <a:latin typeface="+mn-lt"/>
                <a:ea typeface="+mn-ea"/>
                <a:cs typeface="+mn-cs"/>
                <a:sym typeface="Gill Sans Light"/>
              </a:defRPr>
            </a:lvl1pPr>
          </a:lstStyle>
          <a:p>
            <a:pPr/>
            <a:r>
              <a:t>Particles</a:t>
            </a:r>
          </a:p>
        </p:txBody>
      </p:sp>
      <p:grpSp>
        <p:nvGrpSpPr>
          <p:cNvPr id="489" name="Group"/>
          <p:cNvGrpSpPr/>
          <p:nvPr/>
        </p:nvGrpSpPr>
        <p:grpSpPr>
          <a:xfrm>
            <a:off x="11312029" y="7429754"/>
            <a:ext cx="872844" cy="872843"/>
            <a:chOff x="0" y="0"/>
            <a:chExt cx="872842" cy="872842"/>
          </a:xfrm>
        </p:grpSpPr>
        <p:sp>
          <p:nvSpPr>
            <p:cNvPr id="487"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88"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490" name="2000px-Red_star.svg.png" descr="2000px-Red_star.svg.png"/>
          <p:cNvPicPr>
            <a:picLocks noChangeAspect="1"/>
          </p:cNvPicPr>
          <p:nvPr/>
        </p:nvPicPr>
        <p:blipFill>
          <a:blip r:embed="rId4">
            <a:extLst/>
          </a:blip>
          <a:stretch>
            <a:fillRect/>
          </a:stretch>
        </p:blipFill>
        <p:spPr>
          <a:xfrm>
            <a:off x="11732440" y="7997190"/>
            <a:ext cx="573937" cy="546101"/>
          </a:xfrm>
          <a:prstGeom prst="rect">
            <a:avLst/>
          </a:prstGeom>
          <a:ln w="12700">
            <a:miter lim="400000"/>
          </a:ln>
        </p:spPr>
      </p:pic>
      <p:pic>
        <p:nvPicPr>
          <p:cNvPr id="491" name="13591-200.png" descr="13591-200.png"/>
          <p:cNvPicPr>
            <a:picLocks noChangeAspect="1"/>
          </p:cNvPicPr>
          <p:nvPr/>
        </p:nvPicPr>
        <p:blipFill>
          <a:blip r:embed="rId5">
            <a:extLst/>
          </a:blip>
          <a:stretch>
            <a:fillRect/>
          </a:stretch>
        </p:blipFill>
        <p:spPr>
          <a:xfrm>
            <a:off x="11775647" y="247650"/>
            <a:ext cx="1028701" cy="1028700"/>
          </a:xfrm>
          <a:prstGeom prst="rect">
            <a:avLst/>
          </a:prstGeom>
          <a:ln w="76200">
            <a:solidFill>
              <a:schemeClr val="accent3">
                <a:hueOff val="-546624"/>
                <a:satOff val="7767"/>
                <a:lumOff val="-14512"/>
              </a:schemeClr>
            </a:solidFill>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OLAR ENERGETIC PARTICLES"/>
          <p:cNvSpPr txBox="1"/>
          <p:nvPr>
            <p:ph type="title"/>
          </p:nvPr>
        </p:nvSpPr>
        <p:spPr>
          <a:prstGeom prst="rect">
            <a:avLst/>
          </a:prstGeom>
        </p:spPr>
        <p:txBody>
          <a:bodyPr/>
          <a:lstStyle/>
          <a:p>
            <a:pPr/>
            <a:r>
              <a:t>SOLAR ENERGETIC PARTICLES</a:t>
            </a:r>
          </a:p>
        </p:txBody>
      </p:sp>
      <p:sp>
        <p:nvSpPr>
          <p:cNvPr id="4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5" name="pasted-image.pdf" descr="pasted-image.pdf"/>
          <p:cNvPicPr>
            <a:picLocks noChangeAspect="1"/>
          </p:cNvPicPr>
          <p:nvPr/>
        </p:nvPicPr>
        <p:blipFill>
          <a:blip r:embed="rId2">
            <a:extLst/>
          </a:blip>
          <a:stretch>
            <a:fillRect/>
          </a:stretch>
        </p:blipFill>
        <p:spPr>
          <a:xfrm>
            <a:off x="643713" y="1974850"/>
            <a:ext cx="12192001" cy="6858000"/>
          </a:xfrm>
          <a:prstGeom prst="rect">
            <a:avLst/>
          </a:prstGeom>
          <a:ln w="12700">
            <a:miter lim="400000"/>
          </a:ln>
        </p:spPr>
      </p:pic>
      <p:sp>
        <p:nvSpPr>
          <p:cNvPr id="496" name="Particles"/>
          <p:cNvSpPr/>
          <p:nvPr/>
        </p:nvSpPr>
        <p:spPr>
          <a:xfrm>
            <a:off x="9818016" y="7193737"/>
            <a:ext cx="1744879" cy="723901"/>
          </a:xfrm>
          <a:prstGeom prst="roundRect">
            <a:avLst>
              <a:gd name="adj" fmla="val 9754"/>
            </a:avLst>
          </a:prstGeom>
          <a:solidFill>
            <a:srgbClr val="D53A2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400">
                <a:latin typeface="+mn-lt"/>
                <a:ea typeface="+mn-ea"/>
                <a:cs typeface="+mn-cs"/>
                <a:sym typeface="Gill Sans Light"/>
              </a:defRPr>
            </a:lvl1pPr>
          </a:lstStyle>
          <a:p>
            <a:pPr/>
            <a:r>
              <a:t>Particles</a:t>
            </a:r>
          </a:p>
        </p:txBody>
      </p:sp>
      <p:grpSp>
        <p:nvGrpSpPr>
          <p:cNvPr id="499" name="Group"/>
          <p:cNvGrpSpPr/>
          <p:nvPr/>
        </p:nvGrpSpPr>
        <p:grpSpPr>
          <a:xfrm>
            <a:off x="11312029" y="7429754"/>
            <a:ext cx="872844" cy="872843"/>
            <a:chOff x="0" y="0"/>
            <a:chExt cx="872842" cy="872842"/>
          </a:xfrm>
        </p:grpSpPr>
        <p:sp>
          <p:nvSpPr>
            <p:cNvPr id="497"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498"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500" name="13591-200.png" descr="13591-200.png"/>
          <p:cNvPicPr>
            <a:picLocks noChangeAspect="1"/>
          </p:cNvPicPr>
          <p:nvPr/>
        </p:nvPicPr>
        <p:blipFill>
          <a:blip r:embed="rId4">
            <a:extLst/>
          </a:blip>
          <a:stretch>
            <a:fillRect/>
          </a:stretch>
        </p:blipFill>
        <p:spPr>
          <a:xfrm>
            <a:off x="11775647" y="247650"/>
            <a:ext cx="1028701" cy="1028700"/>
          </a:xfrm>
          <a:prstGeom prst="rect">
            <a:avLst/>
          </a:prstGeom>
          <a:ln w="76200">
            <a:solidFill>
              <a:schemeClr val="accent3">
                <a:hueOff val="-546624"/>
                <a:satOff val="7767"/>
                <a:lumOff val="-14512"/>
              </a:schemeClr>
            </a:solidFill>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SOLAR ENERGETIC PARTICLES"/>
          <p:cNvSpPr txBox="1"/>
          <p:nvPr>
            <p:ph type="title"/>
          </p:nvPr>
        </p:nvSpPr>
        <p:spPr>
          <a:prstGeom prst="rect">
            <a:avLst/>
          </a:prstGeom>
        </p:spPr>
        <p:txBody>
          <a:bodyPr/>
          <a:lstStyle/>
          <a:p>
            <a:pPr/>
            <a:r>
              <a:t>SOLAR ENERGETIC PARTICLES</a:t>
            </a:r>
          </a:p>
        </p:txBody>
      </p:sp>
      <p:sp>
        <p:nvSpPr>
          <p:cNvPr id="5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4" name="pasted-image.pdf" descr="pasted-image.pdf"/>
          <p:cNvPicPr>
            <a:picLocks noChangeAspect="1"/>
          </p:cNvPicPr>
          <p:nvPr/>
        </p:nvPicPr>
        <p:blipFill>
          <a:blip r:embed="rId2">
            <a:extLst/>
          </a:blip>
          <a:stretch>
            <a:fillRect/>
          </a:stretch>
        </p:blipFill>
        <p:spPr>
          <a:xfrm>
            <a:off x="478613" y="1833417"/>
            <a:ext cx="12192001" cy="6858001"/>
          </a:xfrm>
          <a:prstGeom prst="rect">
            <a:avLst/>
          </a:prstGeom>
          <a:ln w="12700">
            <a:miter lim="400000"/>
          </a:ln>
        </p:spPr>
      </p:pic>
      <p:sp>
        <p:nvSpPr>
          <p:cNvPr id="505" name="Particles"/>
          <p:cNvSpPr/>
          <p:nvPr/>
        </p:nvSpPr>
        <p:spPr>
          <a:xfrm>
            <a:off x="9818016" y="7193737"/>
            <a:ext cx="1744879" cy="723901"/>
          </a:xfrm>
          <a:prstGeom prst="roundRect">
            <a:avLst>
              <a:gd name="adj" fmla="val 9754"/>
            </a:avLst>
          </a:prstGeom>
          <a:solidFill>
            <a:srgbClr val="D53A2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400">
                <a:latin typeface="+mn-lt"/>
                <a:ea typeface="+mn-ea"/>
                <a:cs typeface="+mn-cs"/>
                <a:sym typeface="Gill Sans Light"/>
              </a:defRPr>
            </a:lvl1pPr>
          </a:lstStyle>
          <a:p>
            <a:pPr/>
            <a:r>
              <a:t>Particles</a:t>
            </a:r>
          </a:p>
        </p:txBody>
      </p:sp>
      <p:grpSp>
        <p:nvGrpSpPr>
          <p:cNvPr id="508" name="Group"/>
          <p:cNvGrpSpPr/>
          <p:nvPr/>
        </p:nvGrpSpPr>
        <p:grpSpPr>
          <a:xfrm>
            <a:off x="11312029" y="7429754"/>
            <a:ext cx="872844" cy="872843"/>
            <a:chOff x="0" y="0"/>
            <a:chExt cx="872842" cy="872842"/>
          </a:xfrm>
        </p:grpSpPr>
        <p:sp>
          <p:nvSpPr>
            <p:cNvPr id="506"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507"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509" name="13591-200.png" descr="13591-200.png"/>
          <p:cNvPicPr>
            <a:picLocks noChangeAspect="1"/>
          </p:cNvPicPr>
          <p:nvPr/>
        </p:nvPicPr>
        <p:blipFill>
          <a:blip r:embed="rId4">
            <a:extLst/>
          </a:blip>
          <a:stretch>
            <a:fillRect/>
          </a:stretch>
        </p:blipFill>
        <p:spPr>
          <a:xfrm>
            <a:off x="11775647" y="247650"/>
            <a:ext cx="1028701" cy="1028700"/>
          </a:xfrm>
          <a:prstGeom prst="rect">
            <a:avLst/>
          </a:prstGeom>
          <a:ln w="76200">
            <a:solidFill>
              <a:schemeClr val="accent3">
                <a:hueOff val="-546624"/>
                <a:satOff val="7767"/>
                <a:lumOff val="-14512"/>
              </a:schemeClr>
            </a:solidFill>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RADIATION ABV FL"/>
          <p:cNvSpPr txBox="1"/>
          <p:nvPr>
            <p:ph type="title"/>
          </p:nvPr>
        </p:nvSpPr>
        <p:spPr>
          <a:prstGeom prst="rect">
            <a:avLst/>
          </a:prstGeom>
        </p:spPr>
        <p:txBody>
          <a:bodyPr/>
          <a:lstStyle/>
          <a:p>
            <a:pPr/>
            <a:r>
              <a:t>RADIATION ABV FL</a:t>
            </a:r>
          </a:p>
        </p:txBody>
      </p:sp>
      <p:sp>
        <p:nvSpPr>
          <p:cNvPr id="5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3" name="pasted-image.pdf" descr="pasted-image.pdf"/>
          <p:cNvPicPr>
            <a:picLocks noChangeAspect="1"/>
          </p:cNvPicPr>
          <p:nvPr/>
        </p:nvPicPr>
        <p:blipFill>
          <a:blip r:embed="rId2">
            <a:extLst/>
          </a:blip>
          <a:stretch>
            <a:fillRect/>
          </a:stretch>
        </p:blipFill>
        <p:spPr>
          <a:xfrm>
            <a:off x="406400" y="1447800"/>
            <a:ext cx="12192000" cy="6858000"/>
          </a:xfrm>
          <a:prstGeom prst="rect">
            <a:avLst/>
          </a:prstGeom>
          <a:ln w="12700">
            <a:miter lim="400000"/>
          </a:ln>
        </p:spPr>
      </p:pic>
      <p:sp>
        <p:nvSpPr>
          <p:cNvPr id="514" name="Particles"/>
          <p:cNvSpPr/>
          <p:nvPr/>
        </p:nvSpPr>
        <p:spPr>
          <a:xfrm>
            <a:off x="9818016" y="7193737"/>
            <a:ext cx="1744879" cy="723901"/>
          </a:xfrm>
          <a:prstGeom prst="roundRect">
            <a:avLst>
              <a:gd name="adj" fmla="val 9754"/>
            </a:avLst>
          </a:prstGeom>
          <a:solidFill>
            <a:srgbClr val="D53A2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400">
                <a:latin typeface="+mn-lt"/>
                <a:ea typeface="+mn-ea"/>
                <a:cs typeface="+mn-cs"/>
                <a:sym typeface="Gill Sans Light"/>
              </a:defRPr>
            </a:lvl1pPr>
          </a:lstStyle>
          <a:p>
            <a:pPr/>
            <a:r>
              <a:t>Particles</a:t>
            </a:r>
          </a:p>
        </p:txBody>
      </p:sp>
      <p:grpSp>
        <p:nvGrpSpPr>
          <p:cNvPr id="517" name="Group"/>
          <p:cNvGrpSpPr/>
          <p:nvPr/>
        </p:nvGrpSpPr>
        <p:grpSpPr>
          <a:xfrm>
            <a:off x="11312029" y="7429754"/>
            <a:ext cx="872844" cy="872843"/>
            <a:chOff x="0" y="0"/>
            <a:chExt cx="872842" cy="872842"/>
          </a:xfrm>
        </p:grpSpPr>
        <p:sp>
          <p:nvSpPr>
            <p:cNvPr id="515" name="Rectangle"/>
            <p:cNvSpPr/>
            <p:nvPr/>
          </p:nvSpPr>
          <p:spPr>
            <a:xfrm>
              <a:off x="13251" y="54530"/>
              <a:ext cx="846341" cy="763783"/>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516" name="398271-200.png" descr="398271-200.png"/>
            <p:cNvPicPr>
              <a:picLocks noChangeAspect="1"/>
            </p:cNvPicPr>
            <p:nvPr/>
          </p:nvPicPr>
          <p:blipFill>
            <a:blip r:embed="rId3">
              <a:extLst/>
            </a:blip>
            <a:stretch>
              <a:fillRect/>
            </a:stretch>
          </p:blipFill>
          <p:spPr>
            <a:xfrm>
              <a:off x="0" y="0"/>
              <a:ext cx="872843" cy="872843"/>
            </a:xfrm>
            <a:prstGeom prst="rect">
              <a:avLst/>
            </a:prstGeom>
            <a:ln w="12700" cap="flat">
              <a:noFill/>
              <a:miter lim="400000"/>
            </a:ln>
            <a:effectLst/>
          </p:spPr>
        </p:pic>
      </p:grpSp>
      <p:pic>
        <p:nvPicPr>
          <p:cNvPr id="518" name="2000px-Red_star.svg.png" descr="2000px-Red_star.svg.png"/>
          <p:cNvPicPr>
            <a:picLocks noChangeAspect="1"/>
          </p:cNvPicPr>
          <p:nvPr/>
        </p:nvPicPr>
        <p:blipFill>
          <a:blip r:embed="rId4">
            <a:extLst/>
          </a:blip>
          <a:stretch>
            <a:fillRect/>
          </a:stretch>
        </p:blipFill>
        <p:spPr>
          <a:xfrm>
            <a:off x="11732440" y="7997190"/>
            <a:ext cx="573937" cy="546101"/>
          </a:xfrm>
          <a:prstGeom prst="rect">
            <a:avLst/>
          </a:prstGeom>
          <a:ln w="12700">
            <a:miter lim="400000"/>
          </a:ln>
        </p:spPr>
      </p:pic>
      <p:pic>
        <p:nvPicPr>
          <p:cNvPr id="519" name="13591-200.png" descr="13591-200.png"/>
          <p:cNvPicPr>
            <a:picLocks noChangeAspect="1"/>
          </p:cNvPicPr>
          <p:nvPr/>
        </p:nvPicPr>
        <p:blipFill>
          <a:blip r:embed="rId5">
            <a:extLst/>
          </a:blip>
          <a:stretch>
            <a:fillRect/>
          </a:stretch>
        </p:blipFill>
        <p:spPr>
          <a:xfrm>
            <a:off x="11775647" y="247650"/>
            <a:ext cx="1028701" cy="1028700"/>
          </a:xfrm>
          <a:prstGeom prst="rect">
            <a:avLst/>
          </a:prstGeom>
          <a:ln w="76200">
            <a:solidFill>
              <a:schemeClr val="accent3">
                <a:hueOff val="-546624"/>
                <a:satOff val="7767"/>
                <a:lumOff val="-14512"/>
              </a:schemeClr>
            </a:solidFill>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2" name="The products of the EG GNSS are strongly linked with ionospheric activity and SRB, but also with solar activity. Nicolas will run through all the products."/>
          <p:cNvSpPr txBox="1"/>
          <p:nvPr/>
        </p:nvSpPr>
        <p:spPr>
          <a:xfrm>
            <a:off x="660400" y="1003300"/>
            <a:ext cx="11170849" cy="15375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43991">
              <a:spcBef>
                <a:spcPts val="3100"/>
              </a:spcBef>
              <a:defRPr sz="2736">
                <a:latin typeface="Avenir Light"/>
                <a:ea typeface="Avenir Light"/>
                <a:cs typeface="Avenir Light"/>
                <a:sym typeface="Avenir Light"/>
              </a:defRPr>
            </a:lvl1pPr>
          </a:lstStyle>
          <a:p>
            <a:pPr/>
            <a:r>
              <a:t>The products of the EG GNSS are strongly linked with ionospheric activity and SRB, but also with solar activity. Nicolas will run through all the products.</a:t>
            </a:r>
          </a:p>
        </p:txBody>
      </p:sp>
      <p:sp>
        <p:nvSpPr>
          <p:cNvPr id="523" name="Export group GNSS"/>
          <p:cNvSpPr txBox="1"/>
          <p:nvPr/>
        </p:nvSpPr>
        <p:spPr>
          <a:xfrm>
            <a:off x="660400" y="508000"/>
            <a:ext cx="116840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Export group GNSS</a:t>
            </a:r>
          </a:p>
        </p:txBody>
      </p:sp>
      <p:sp>
        <p:nvSpPr>
          <p:cNvPr id="524" name="RADIO…"/>
          <p:cNvSpPr/>
          <p:nvPr/>
        </p:nvSpPr>
        <p:spPr>
          <a:xfrm>
            <a:off x="266700" y="2787557"/>
            <a:ext cx="4089400" cy="2565401"/>
          </a:xfrm>
          <a:prstGeom prst="roundRect">
            <a:avLst>
              <a:gd name="adj" fmla="val 7426"/>
            </a:avLst>
          </a:prstGeom>
          <a:solidFill>
            <a:srgbClr val="00B2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n-lt"/>
                <a:ea typeface="+mn-ea"/>
                <a:cs typeface="+mn-cs"/>
                <a:sym typeface="Gill Sans Light"/>
              </a:defRPr>
            </a:pPr>
            <a:r>
              <a:t>RADIO</a:t>
            </a:r>
          </a:p>
          <a:p>
            <a:pPr algn="ctr" defTabSz="584200">
              <a:defRPr sz="3000">
                <a:latin typeface="+mn-lt"/>
                <a:ea typeface="+mn-ea"/>
                <a:cs typeface="+mn-cs"/>
                <a:sym typeface="Gill Sans Light"/>
              </a:defRPr>
            </a:pPr>
            <a:r>
              <a:t>BLACKOUT</a:t>
            </a:r>
          </a:p>
        </p:txBody>
      </p:sp>
      <p:sp>
        <p:nvSpPr>
          <p:cNvPr id="525" name="SOLAR RADIATION STORM"/>
          <p:cNvSpPr/>
          <p:nvPr/>
        </p:nvSpPr>
        <p:spPr>
          <a:xfrm>
            <a:off x="8648700" y="2787557"/>
            <a:ext cx="4089400" cy="2565401"/>
          </a:xfrm>
          <a:prstGeom prst="roundRect">
            <a:avLst>
              <a:gd name="adj" fmla="val 7426"/>
            </a:avLst>
          </a:prstGeom>
          <a:solidFill>
            <a:srgbClr val="E721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000">
                <a:latin typeface="+mn-lt"/>
                <a:ea typeface="+mn-ea"/>
                <a:cs typeface="+mn-cs"/>
                <a:sym typeface="Gill Sans Light"/>
              </a:defRPr>
            </a:lvl1pPr>
          </a:lstStyle>
          <a:p>
            <a:pPr/>
            <a:r>
              <a:t>SOLAR RADIATION STORM</a:t>
            </a:r>
          </a:p>
        </p:txBody>
      </p:sp>
      <p:sp>
        <p:nvSpPr>
          <p:cNvPr id="526" name="GEOMAGNETIC…"/>
          <p:cNvSpPr/>
          <p:nvPr/>
        </p:nvSpPr>
        <p:spPr>
          <a:xfrm>
            <a:off x="4457700" y="2787557"/>
            <a:ext cx="4089400" cy="2565401"/>
          </a:xfrm>
          <a:prstGeom prst="roundRect">
            <a:avLst>
              <a:gd name="adj" fmla="val 7426"/>
            </a:avLst>
          </a:prstGeom>
          <a:solidFill>
            <a:srgbClr val="6E76EC"/>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p>
          <a:p>
            <a:pPr algn="ctr" defTabSz="584200">
              <a:defRPr sz="3000">
                <a:latin typeface="+mn-lt"/>
                <a:ea typeface="+mn-ea"/>
                <a:cs typeface="+mn-cs"/>
                <a:sym typeface="Gill Sans Light"/>
              </a:defRPr>
            </a:pPr>
            <a:r>
              <a:t>GEOMAGNETIC</a:t>
            </a:r>
          </a:p>
          <a:p>
            <a:pPr algn="ctr" defTabSz="584200">
              <a:defRPr sz="3000">
                <a:latin typeface="+mn-lt"/>
                <a:ea typeface="+mn-ea"/>
                <a:cs typeface="+mn-cs"/>
                <a:sym typeface="Gill Sans Light"/>
              </a:defRPr>
            </a:pPr>
            <a:r>
              <a:t>STORM</a:t>
            </a:r>
          </a:p>
        </p:txBody>
      </p:sp>
      <p:pic>
        <p:nvPicPr>
          <p:cNvPr id="527" name="cloud-with-wind_318-33356.jpg" descr="cloud-with-wind_318-33356.jpg"/>
          <p:cNvPicPr>
            <a:picLocks noChangeAspect="1"/>
          </p:cNvPicPr>
          <p:nvPr/>
        </p:nvPicPr>
        <p:blipFill>
          <a:blip r:embed="rId2">
            <a:extLst/>
          </a:blip>
          <a:stretch>
            <a:fillRect/>
          </a:stretch>
        </p:blipFill>
        <p:spPr>
          <a:xfrm>
            <a:off x="5996880" y="5100680"/>
            <a:ext cx="1011040" cy="1011040"/>
          </a:xfrm>
          <a:prstGeom prst="rect">
            <a:avLst/>
          </a:prstGeom>
          <a:ln w="63500">
            <a:solidFill>
              <a:srgbClr val="7076E5"/>
            </a:solidFill>
            <a:miter lim="400000"/>
          </a:ln>
        </p:spPr>
      </p:pic>
      <p:pic>
        <p:nvPicPr>
          <p:cNvPr id="528" name="Unknown.png" descr="Unknown.png"/>
          <p:cNvPicPr>
            <a:picLocks noChangeAspect="1"/>
          </p:cNvPicPr>
          <p:nvPr/>
        </p:nvPicPr>
        <p:blipFill>
          <a:blip r:embed="rId3">
            <a:extLst/>
          </a:blip>
          <a:stretch>
            <a:fillRect/>
          </a:stretch>
        </p:blipFill>
        <p:spPr>
          <a:xfrm>
            <a:off x="1803400" y="5098200"/>
            <a:ext cx="1016000" cy="1016001"/>
          </a:xfrm>
          <a:prstGeom prst="rect">
            <a:avLst/>
          </a:prstGeom>
          <a:ln w="63500">
            <a:solidFill>
              <a:srgbClr val="4FAF32"/>
            </a:solidFill>
            <a:miter lim="400000"/>
          </a:ln>
        </p:spPr>
      </p:pic>
      <p:grpSp>
        <p:nvGrpSpPr>
          <p:cNvPr id="531" name="Group"/>
          <p:cNvGrpSpPr/>
          <p:nvPr/>
        </p:nvGrpSpPr>
        <p:grpSpPr>
          <a:xfrm>
            <a:off x="10119419" y="5015286"/>
            <a:ext cx="1147962" cy="1147962"/>
            <a:chOff x="0" y="0"/>
            <a:chExt cx="1147961" cy="1147961"/>
          </a:xfrm>
        </p:grpSpPr>
        <p:sp>
          <p:nvSpPr>
            <p:cNvPr id="529"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530" name="398271-200.png" descr="398271-200.png"/>
            <p:cNvPicPr>
              <a:picLocks noChangeAspect="1"/>
            </p:cNvPicPr>
            <p:nvPr/>
          </p:nvPicPr>
          <p:blipFill>
            <a:blip r:embed="rId4">
              <a:extLst/>
            </a:blip>
            <a:stretch>
              <a:fillRect/>
            </a:stretch>
          </p:blipFill>
          <p:spPr>
            <a:xfrm>
              <a:off x="0" y="0"/>
              <a:ext cx="1147962" cy="1147962"/>
            </a:xfrm>
            <a:prstGeom prst="rect">
              <a:avLst/>
            </a:prstGeom>
            <a:ln w="12700" cap="flat">
              <a:noFill/>
              <a:miter lim="400000"/>
            </a:ln>
            <a:effectLst/>
          </p:spPr>
        </p:pic>
      </p:grpSp>
      <p:pic>
        <p:nvPicPr>
          <p:cNvPr id="532" name="FP_Satellite_icon-300x300.jpg" descr="FP_Satellite_icon-300x300.jpg"/>
          <p:cNvPicPr>
            <a:picLocks noChangeAspect="1"/>
          </p:cNvPicPr>
          <p:nvPr/>
        </p:nvPicPr>
        <p:blipFill>
          <a:blip r:embed="rId5">
            <a:extLst/>
          </a:blip>
          <a:stretch>
            <a:fillRect/>
          </a:stretch>
        </p:blipFill>
        <p:spPr>
          <a:xfrm>
            <a:off x="11652203" y="254000"/>
            <a:ext cx="1016001" cy="1016000"/>
          </a:xfrm>
          <a:prstGeom prst="rect">
            <a:avLst/>
          </a:prstGeom>
          <a:ln w="76200">
            <a:solidFill>
              <a:srgbClr val="61D4D8"/>
            </a:solidFill>
            <a:miter lim="400000"/>
          </a:ln>
        </p:spPr>
      </p:pic>
      <p:sp>
        <p:nvSpPr>
          <p:cNvPr id="533" name="SOLAR RADIO BURST"/>
          <p:cNvSpPr/>
          <p:nvPr/>
        </p:nvSpPr>
        <p:spPr>
          <a:xfrm>
            <a:off x="2431076" y="6545459"/>
            <a:ext cx="4089401" cy="2565401"/>
          </a:xfrm>
          <a:prstGeom prst="roundRect">
            <a:avLst>
              <a:gd name="adj" fmla="val 7426"/>
            </a:avLst>
          </a:prstGeom>
          <a:solidFill>
            <a:srgbClr val="69E24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000">
                <a:latin typeface="+mn-lt"/>
                <a:ea typeface="+mn-ea"/>
                <a:cs typeface="+mn-cs"/>
                <a:sym typeface="Gill Sans Light"/>
              </a:defRPr>
            </a:lvl1pPr>
          </a:lstStyle>
          <a:p>
            <a:pPr/>
            <a:r>
              <a:t>SOLAR RADIO BURST</a:t>
            </a:r>
          </a:p>
        </p:txBody>
      </p:sp>
      <p:grpSp>
        <p:nvGrpSpPr>
          <p:cNvPr id="536" name="Group"/>
          <p:cNvGrpSpPr/>
          <p:nvPr/>
        </p:nvGrpSpPr>
        <p:grpSpPr>
          <a:xfrm>
            <a:off x="3929908" y="8399914"/>
            <a:ext cx="1091738" cy="1091737"/>
            <a:chOff x="0" y="0"/>
            <a:chExt cx="1091736" cy="1091736"/>
          </a:xfrm>
        </p:grpSpPr>
        <p:sp>
          <p:nvSpPr>
            <p:cNvPr id="534" name="Rectangle"/>
            <p:cNvSpPr/>
            <p:nvPr/>
          </p:nvSpPr>
          <p:spPr>
            <a:xfrm>
              <a:off x="24500" y="72435"/>
              <a:ext cx="992007" cy="94693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535" name="radio-waves_icon-icons.com_50054.png" descr="radio-waves_icon-icons.com_50054.png"/>
            <p:cNvPicPr>
              <a:picLocks noChangeAspect="1"/>
            </p:cNvPicPr>
            <p:nvPr/>
          </p:nvPicPr>
          <p:blipFill>
            <a:blip r:embed="rId6">
              <a:extLst/>
            </a:blip>
            <a:srcRect l="0" t="0" r="0" b="0"/>
            <a:stretch>
              <a:fillRect/>
            </a:stretch>
          </p:blipFill>
          <p:spPr>
            <a:xfrm>
              <a:off x="0" y="0"/>
              <a:ext cx="1091737" cy="1091737"/>
            </a:xfrm>
            <a:prstGeom prst="rect">
              <a:avLst/>
            </a:prstGeom>
            <a:ln w="76200" cap="flat">
              <a:solidFill>
                <a:srgbClr val="69E245"/>
              </a:solidFill>
              <a:prstDash val="solid"/>
              <a:miter lim="400000"/>
            </a:ln>
            <a:effectLst/>
          </p:spPr>
        </p:pic>
      </p:grpSp>
      <p:sp>
        <p:nvSpPr>
          <p:cNvPr id="537" name="IONOSPHERIC…"/>
          <p:cNvSpPr/>
          <p:nvPr/>
        </p:nvSpPr>
        <p:spPr>
          <a:xfrm>
            <a:off x="6956111" y="6545459"/>
            <a:ext cx="4089401" cy="2565401"/>
          </a:xfrm>
          <a:prstGeom prst="roundRect">
            <a:avLst>
              <a:gd name="adj" fmla="val 7426"/>
            </a:avLst>
          </a:prstGeom>
          <a:solidFill>
            <a:srgbClr val="882B8D"/>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solidFill>
                  <a:srgbClr val="FFFFFF"/>
                </a:solidFill>
                <a:latin typeface="+mn-lt"/>
                <a:ea typeface="+mn-ea"/>
                <a:cs typeface="+mn-cs"/>
                <a:sym typeface="Gill Sans Light"/>
              </a:defRPr>
            </a:pPr>
            <a:r>
              <a:t>IONOSPHERIC </a:t>
            </a:r>
          </a:p>
          <a:p>
            <a:pPr algn="ctr" defTabSz="584200">
              <a:defRPr sz="3000">
                <a:solidFill>
                  <a:srgbClr val="FFFFFF"/>
                </a:solidFill>
                <a:latin typeface="+mn-lt"/>
                <a:ea typeface="+mn-ea"/>
                <a:cs typeface="+mn-cs"/>
                <a:sym typeface="Gill Sans Light"/>
              </a:defRPr>
            </a:pPr>
            <a:r>
              <a:t>STORMS</a:t>
            </a:r>
          </a:p>
        </p:txBody>
      </p:sp>
      <p:grpSp>
        <p:nvGrpSpPr>
          <p:cNvPr id="540" name="Group"/>
          <p:cNvGrpSpPr/>
          <p:nvPr/>
        </p:nvGrpSpPr>
        <p:grpSpPr>
          <a:xfrm>
            <a:off x="8489543" y="8437782"/>
            <a:ext cx="1022537" cy="1016001"/>
            <a:chOff x="0" y="0"/>
            <a:chExt cx="1022535" cy="1016000"/>
          </a:xfrm>
        </p:grpSpPr>
        <p:sp>
          <p:nvSpPr>
            <p:cNvPr id="538" name="Rectangle"/>
            <p:cNvSpPr/>
            <p:nvPr/>
          </p:nvSpPr>
          <p:spPr>
            <a:xfrm>
              <a:off x="44635" y="24032"/>
              <a:ext cx="977901" cy="95489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539" name="Maps-Layers-icon.png" descr="Maps-Layers-icon.png"/>
            <p:cNvPicPr>
              <a:picLocks noChangeAspect="1"/>
            </p:cNvPicPr>
            <p:nvPr/>
          </p:nvPicPr>
          <p:blipFill>
            <a:blip r:embed="rId7">
              <a:extLst/>
            </a:blip>
            <a:srcRect l="0" t="0" r="0" b="0"/>
            <a:stretch>
              <a:fillRect/>
            </a:stretch>
          </p:blipFill>
          <p:spPr>
            <a:xfrm>
              <a:off x="0" y="0"/>
              <a:ext cx="1016000" cy="1016000"/>
            </a:xfrm>
            <a:prstGeom prst="rect">
              <a:avLst/>
            </a:prstGeom>
            <a:ln w="63500" cap="flat">
              <a:solidFill>
                <a:srgbClr val="942192"/>
              </a:solidFill>
              <a:prstDash val="solid"/>
              <a:miter lim="400000"/>
            </a:ln>
            <a:effectLst/>
          </p:spPr>
        </p:pic>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IONOSPHERIC…"/>
          <p:cNvSpPr/>
          <p:nvPr/>
        </p:nvSpPr>
        <p:spPr>
          <a:xfrm>
            <a:off x="6956111" y="6545459"/>
            <a:ext cx="4089401" cy="2565401"/>
          </a:xfrm>
          <a:prstGeom prst="roundRect">
            <a:avLst>
              <a:gd name="adj" fmla="val 7426"/>
            </a:avLst>
          </a:prstGeom>
          <a:solidFill>
            <a:srgbClr val="882B8D"/>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solidFill>
                  <a:srgbClr val="FFFFFF"/>
                </a:solidFill>
                <a:latin typeface="+mn-lt"/>
                <a:ea typeface="+mn-ea"/>
                <a:cs typeface="+mn-cs"/>
                <a:sym typeface="Gill Sans Light"/>
              </a:defRPr>
            </a:pPr>
            <a:r>
              <a:t>IONOSPHERIC </a:t>
            </a:r>
          </a:p>
          <a:p>
            <a:pPr algn="ctr" defTabSz="584200">
              <a:defRPr sz="3000">
                <a:solidFill>
                  <a:srgbClr val="FFFFFF"/>
                </a:solidFill>
                <a:latin typeface="+mn-lt"/>
                <a:ea typeface="+mn-ea"/>
                <a:cs typeface="+mn-cs"/>
                <a:sym typeface="Gill Sans Light"/>
              </a:defRPr>
            </a:pPr>
            <a:r>
              <a:t>STORMS</a:t>
            </a:r>
          </a:p>
        </p:txBody>
      </p:sp>
      <p:sp>
        <p:nvSpPr>
          <p:cNvPr id="5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4" name="The products of the EG HF are strongly linked with ionospheric activity and SRB, but also with solar activity."/>
          <p:cNvSpPr txBox="1"/>
          <p:nvPr/>
        </p:nvSpPr>
        <p:spPr>
          <a:xfrm>
            <a:off x="660400" y="1003300"/>
            <a:ext cx="11170849" cy="15375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72516">
              <a:spcBef>
                <a:spcPts val="4100"/>
              </a:spcBef>
              <a:defRPr sz="3528">
                <a:latin typeface="Avenir Light"/>
                <a:ea typeface="Avenir Light"/>
                <a:cs typeface="Avenir Light"/>
                <a:sym typeface="Avenir Light"/>
              </a:defRPr>
            </a:lvl1pPr>
          </a:lstStyle>
          <a:p>
            <a:pPr/>
            <a:r>
              <a:t>The products of the EG HF are strongly linked with ionospheric activity and SRB, but also with solar activity.</a:t>
            </a:r>
          </a:p>
        </p:txBody>
      </p:sp>
      <p:sp>
        <p:nvSpPr>
          <p:cNvPr id="545" name="Export HF COMMUNICATION"/>
          <p:cNvSpPr txBox="1"/>
          <p:nvPr/>
        </p:nvSpPr>
        <p:spPr>
          <a:xfrm>
            <a:off x="660400" y="508000"/>
            <a:ext cx="116840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Export HF COMMUNICATION</a:t>
            </a:r>
          </a:p>
        </p:txBody>
      </p:sp>
      <p:sp>
        <p:nvSpPr>
          <p:cNvPr id="546" name="RADIO…"/>
          <p:cNvSpPr/>
          <p:nvPr/>
        </p:nvSpPr>
        <p:spPr>
          <a:xfrm>
            <a:off x="266700" y="2787557"/>
            <a:ext cx="4089400" cy="2565401"/>
          </a:xfrm>
          <a:prstGeom prst="roundRect">
            <a:avLst>
              <a:gd name="adj" fmla="val 7426"/>
            </a:avLst>
          </a:prstGeom>
          <a:solidFill>
            <a:srgbClr val="00B2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n-lt"/>
                <a:ea typeface="+mn-ea"/>
                <a:cs typeface="+mn-cs"/>
                <a:sym typeface="Gill Sans Light"/>
              </a:defRPr>
            </a:pPr>
            <a:r>
              <a:t>RADIO</a:t>
            </a:r>
          </a:p>
          <a:p>
            <a:pPr algn="ctr" defTabSz="584200">
              <a:defRPr sz="3000">
                <a:latin typeface="+mn-lt"/>
                <a:ea typeface="+mn-ea"/>
                <a:cs typeface="+mn-cs"/>
                <a:sym typeface="Gill Sans Light"/>
              </a:defRPr>
            </a:pPr>
            <a:r>
              <a:t>BLACKOUT</a:t>
            </a:r>
          </a:p>
        </p:txBody>
      </p:sp>
      <p:sp>
        <p:nvSpPr>
          <p:cNvPr id="547" name="SOLAR RADIATION STORM"/>
          <p:cNvSpPr/>
          <p:nvPr/>
        </p:nvSpPr>
        <p:spPr>
          <a:xfrm>
            <a:off x="8648700" y="2787557"/>
            <a:ext cx="4089400" cy="2565401"/>
          </a:xfrm>
          <a:prstGeom prst="roundRect">
            <a:avLst>
              <a:gd name="adj" fmla="val 7426"/>
            </a:avLst>
          </a:prstGeom>
          <a:solidFill>
            <a:srgbClr val="E721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000">
                <a:latin typeface="+mn-lt"/>
                <a:ea typeface="+mn-ea"/>
                <a:cs typeface="+mn-cs"/>
                <a:sym typeface="Gill Sans Light"/>
              </a:defRPr>
            </a:lvl1pPr>
          </a:lstStyle>
          <a:p>
            <a:pPr/>
            <a:r>
              <a:t>SOLAR RADIATION STORM</a:t>
            </a:r>
          </a:p>
        </p:txBody>
      </p:sp>
      <p:sp>
        <p:nvSpPr>
          <p:cNvPr id="548" name="GEOMAGNETIC…"/>
          <p:cNvSpPr/>
          <p:nvPr/>
        </p:nvSpPr>
        <p:spPr>
          <a:xfrm>
            <a:off x="4457700" y="2787557"/>
            <a:ext cx="4089400" cy="2565401"/>
          </a:xfrm>
          <a:prstGeom prst="roundRect">
            <a:avLst>
              <a:gd name="adj" fmla="val 7426"/>
            </a:avLst>
          </a:prstGeom>
          <a:solidFill>
            <a:srgbClr val="6E76EC"/>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p>
          <a:p>
            <a:pPr algn="ctr" defTabSz="584200">
              <a:defRPr sz="3000">
                <a:latin typeface="+mn-lt"/>
                <a:ea typeface="+mn-ea"/>
                <a:cs typeface="+mn-cs"/>
                <a:sym typeface="Gill Sans Light"/>
              </a:defRPr>
            </a:pPr>
            <a:r>
              <a:t>GEOMAGNETIC</a:t>
            </a:r>
          </a:p>
          <a:p>
            <a:pPr algn="ctr" defTabSz="584200">
              <a:defRPr sz="3000">
                <a:latin typeface="+mn-lt"/>
                <a:ea typeface="+mn-ea"/>
                <a:cs typeface="+mn-cs"/>
                <a:sym typeface="Gill Sans Light"/>
              </a:defRPr>
            </a:pPr>
            <a:r>
              <a:t>STORM</a:t>
            </a:r>
          </a:p>
        </p:txBody>
      </p:sp>
      <p:pic>
        <p:nvPicPr>
          <p:cNvPr id="549" name="cloud-with-wind_318-33356.jpg" descr="cloud-with-wind_318-33356.jpg"/>
          <p:cNvPicPr>
            <a:picLocks noChangeAspect="1"/>
          </p:cNvPicPr>
          <p:nvPr/>
        </p:nvPicPr>
        <p:blipFill>
          <a:blip r:embed="rId2">
            <a:extLst/>
          </a:blip>
          <a:stretch>
            <a:fillRect/>
          </a:stretch>
        </p:blipFill>
        <p:spPr>
          <a:xfrm>
            <a:off x="5996880" y="5100680"/>
            <a:ext cx="1011040" cy="1011040"/>
          </a:xfrm>
          <a:prstGeom prst="rect">
            <a:avLst/>
          </a:prstGeom>
          <a:ln w="63500">
            <a:solidFill>
              <a:srgbClr val="7076E5"/>
            </a:solidFill>
            <a:miter lim="400000"/>
          </a:ln>
        </p:spPr>
      </p:pic>
      <p:pic>
        <p:nvPicPr>
          <p:cNvPr id="550" name="Unknown.png" descr="Unknown.png"/>
          <p:cNvPicPr>
            <a:picLocks noChangeAspect="1"/>
          </p:cNvPicPr>
          <p:nvPr/>
        </p:nvPicPr>
        <p:blipFill>
          <a:blip r:embed="rId3">
            <a:extLst/>
          </a:blip>
          <a:stretch>
            <a:fillRect/>
          </a:stretch>
        </p:blipFill>
        <p:spPr>
          <a:xfrm>
            <a:off x="1803400" y="5098200"/>
            <a:ext cx="1016000" cy="1016001"/>
          </a:xfrm>
          <a:prstGeom prst="rect">
            <a:avLst/>
          </a:prstGeom>
          <a:ln w="63500">
            <a:solidFill>
              <a:srgbClr val="4FAF32"/>
            </a:solidFill>
            <a:miter lim="400000"/>
          </a:ln>
        </p:spPr>
      </p:pic>
      <p:grpSp>
        <p:nvGrpSpPr>
          <p:cNvPr id="553" name="Group"/>
          <p:cNvGrpSpPr/>
          <p:nvPr/>
        </p:nvGrpSpPr>
        <p:grpSpPr>
          <a:xfrm>
            <a:off x="10119419" y="5015286"/>
            <a:ext cx="1147962" cy="1147962"/>
            <a:chOff x="0" y="0"/>
            <a:chExt cx="1147961" cy="1147961"/>
          </a:xfrm>
        </p:grpSpPr>
        <p:sp>
          <p:nvSpPr>
            <p:cNvPr id="551"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552" name="398271-200.png" descr="398271-200.png"/>
            <p:cNvPicPr>
              <a:picLocks noChangeAspect="1"/>
            </p:cNvPicPr>
            <p:nvPr/>
          </p:nvPicPr>
          <p:blipFill>
            <a:blip r:embed="rId4">
              <a:extLst/>
            </a:blip>
            <a:stretch>
              <a:fillRect/>
            </a:stretch>
          </p:blipFill>
          <p:spPr>
            <a:xfrm>
              <a:off x="0" y="0"/>
              <a:ext cx="1147962" cy="1147962"/>
            </a:xfrm>
            <a:prstGeom prst="rect">
              <a:avLst/>
            </a:prstGeom>
            <a:ln w="12700" cap="flat">
              <a:noFill/>
              <a:miter lim="400000"/>
            </a:ln>
            <a:effectLst/>
          </p:spPr>
        </p:pic>
      </p:grpSp>
      <p:pic>
        <p:nvPicPr>
          <p:cNvPr id="554" name="Unknown.png" descr="Unknown.png"/>
          <p:cNvPicPr>
            <a:picLocks noChangeAspect="1"/>
          </p:cNvPicPr>
          <p:nvPr/>
        </p:nvPicPr>
        <p:blipFill>
          <a:blip r:embed="rId5">
            <a:extLst/>
          </a:blip>
          <a:stretch>
            <a:fillRect/>
          </a:stretch>
        </p:blipFill>
        <p:spPr>
          <a:xfrm>
            <a:off x="11842750" y="254000"/>
            <a:ext cx="1016000" cy="1016000"/>
          </a:xfrm>
          <a:prstGeom prst="rect">
            <a:avLst/>
          </a:prstGeom>
          <a:ln w="63500">
            <a:solidFill>
              <a:srgbClr val="D94CE6"/>
            </a:solidFill>
            <a:miter lim="400000"/>
          </a:ln>
        </p:spPr>
      </p:pic>
      <p:grpSp>
        <p:nvGrpSpPr>
          <p:cNvPr id="557" name="Group"/>
          <p:cNvGrpSpPr/>
          <p:nvPr/>
        </p:nvGrpSpPr>
        <p:grpSpPr>
          <a:xfrm>
            <a:off x="8489543" y="8437782"/>
            <a:ext cx="1022537" cy="1016001"/>
            <a:chOff x="0" y="0"/>
            <a:chExt cx="1022535" cy="1016000"/>
          </a:xfrm>
        </p:grpSpPr>
        <p:sp>
          <p:nvSpPr>
            <p:cNvPr id="555" name="Rectangle"/>
            <p:cNvSpPr/>
            <p:nvPr/>
          </p:nvSpPr>
          <p:spPr>
            <a:xfrm>
              <a:off x="44635" y="24032"/>
              <a:ext cx="977901" cy="95489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556" name="Maps-Layers-icon.png" descr="Maps-Layers-icon.png"/>
            <p:cNvPicPr>
              <a:picLocks noChangeAspect="1"/>
            </p:cNvPicPr>
            <p:nvPr/>
          </p:nvPicPr>
          <p:blipFill>
            <a:blip r:embed="rId6">
              <a:extLst/>
            </a:blip>
            <a:srcRect l="0" t="0" r="0" b="0"/>
            <a:stretch>
              <a:fillRect/>
            </a:stretch>
          </p:blipFill>
          <p:spPr>
            <a:xfrm>
              <a:off x="0" y="0"/>
              <a:ext cx="1016000" cy="1016000"/>
            </a:xfrm>
            <a:prstGeom prst="rect">
              <a:avLst/>
            </a:prstGeom>
            <a:ln w="63500" cap="flat">
              <a:solidFill>
                <a:srgbClr val="942192"/>
              </a:solidFill>
              <a:prstDash val="solid"/>
              <a:miter lim="400000"/>
            </a:ln>
            <a:effectLst/>
          </p:spPr>
        </p:pic>
      </p:grpSp>
      <p:pic>
        <p:nvPicPr>
          <p:cNvPr id="558" name="radio-waves_icon-icons.com_50054.png" descr="radio-waves_icon-icons.com_50054.png"/>
          <p:cNvPicPr>
            <a:picLocks noChangeAspect="1"/>
          </p:cNvPicPr>
          <p:nvPr/>
        </p:nvPicPr>
        <p:blipFill>
          <a:blip r:embed="rId7">
            <a:extLst/>
          </a:blip>
          <a:stretch>
            <a:fillRect/>
          </a:stretch>
        </p:blipFill>
        <p:spPr>
          <a:xfrm>
            <a:off x="3884983" y="6707771"/>
            <a:ext cx="1016326" cy="1016326"/>
          </a:xfrm>
          <a:prstGeom prst="rect">
            <a:avLst/>
          </a:prstGeom>
          <a:ln w="76200">
            <a:solidFill>
              <a:srgbClr val="69E245"/>
            </a:solidFill>
            <a:miter lim="400000"/>
          </a:ln>
        </p:spPr>
      </p:pic>
      <p:sp>
        <p:nvSpPr>
          <p:cNvPr id="559" name="SOLAR RADIO…"/>
          <p:cNvSpPr/>
          <p:nvPr/>
        </p:nvSpPr>
        <p:spPr>
          <a:xfrm>
            <a:off x="2431076" y="6545459"/>
            <a:ext cx="4089401" cy="2565401"/>
          </a:xfrm>
          <a:prstGeom prst="roundRect">
            <a:avLst>
              <a:gd name="adj" fmla="val 7426"/>
            </a:avLst>
          </a:prstGeom>
          <a:solidFill>
            <a:srgbClr val="69E24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n-lt"/>
                <a:ea typeface="+mn-ea"/>
                <a:cs typeface="+mn-cs"/>
                <a:sym typeface="Gill Sans Light"/>
              </a:defRPr>
            </a:pPr>
            <a:r>
              <a:t>SOLAR RADIO </a:t>
            </a:r>
          </a:p>
          <a:p>
            <a:pPr algn="ctr" defTabSz="584200">
              <a:defRPr sz="3000">
                <a:latin typeface="+mn-lt"/>
                <a:ea typeface="+mn-ea"/>
                <a:cs typeface="+mn-cs"/>
                <a:sym typeface="Gill Sans Light"/>
              </a:defRPr>
            </a:pPr>
            <a:r>
              <a:t>BURST</a:t>
            </a:r>
          </a:p>
        </p:txBody>
      </p:sp>
      <p:grpSp>
        <p:nvGrpSpPr>
          <p:cNvPr id="562" name="Group"/>
          <p:cNvGrpSpPr/>
          <p:nvPr/>
        </p:nvGrpSpPr>
        <p:grpSpPr>
          <a:xfrm>
            <a:off x="3929908" y="8399914"/>
            <a:ext cx="1091738" cy="1091737"/>
            <a:chOff x="0" y="0"/>
            <a:chExt cx="1091736" cy="1091736"/>
          </a:xfrm>
        </p:grpSpPr>
        <p:sp>
          <p:nvSpPr>
            <p:cNvPr id="560" name="Rectangle"/>
            <p:cNvSpPr/>
            <p:nvPr/>
          </p:nvSpPr>
          <p:spPr>
            <a:xfrm>
              <a:off x="24500" y="72435"/>
              <a:ext cx="992007" cy="94693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561" name="radio-waves_icon-icons.com_50054.png" descr="radio-waves_icon-icons.com_50054.png"/>
            <p:cNvPicPr>
              <a:picLocks noChangeAspect="1"/>
            </p:cNvPicPr>
            <p:nvPr/>
          </p:nvPicPr>
          <p:blipFill>
            <a:blip r:embed="rId7">
              <a:extLst/>
            </a:blip>
            <a:srcRect l="0" t="0" r="0" b="0"/>
            <a:stretch>
              <a:fillRect/>
            </a:stretch>
          </p:blipFill>
          <p:spPr>
            <a:xfrm>
              <a:off x="0" y="0"/>
              <a:ext cx="1091737" cy="1091737"/>
            </a:xfrm>
            <a:prstGeom prst="rect">
              <a:avLst/>
            </a:prstGeom>
            <a:ln w="76200" cap="flat">
              <a:solidFill>
                <a:srgbClr val="69E245"/>
              </a:solidFill>
              <a:prstDash val="solid"/>
              <a:miter lim="400000"/>
            </a:ln>
            <a:effectLst/>
          </p:spPr>
        </p:pic>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5" name="Short Rehearsal…"/>
          <p:cNvSpPr txBox="1"/>
          <p:nvPr/>
        </p:nvSpPr>
        <p:spPr>
          <a:xfrm>
            <a:off x="567585" y="2602880"/>
            <a:ext cx="11869630" cy="45478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584200">
              <a:spcBef>
                <a:spcPts val="4200"/>
              </a:spcBef>
              <a:defRPr sz="3600">
                <a:latin typeface="Avenir Light"/>
                <a:ea typeface="Avenir Light"/>
                <a:cs typeface="Avenir Light"/>
                <a:sym typeface="Avenir Light"/>
              </a:defRPr>
            </a:pPr>
            <a:r>
              <a:t>Short Rehearsal</a:t>
            </a:r>
          </a:p>
          <a:p>
            <a:pPr algn="ctr" defTabSz="584200">
              <a:spcBef>
                <a:spcPts val="4200"/>
              </a:spcBef>
              <a:defRPr sz="3600">
                <a:latin typeface="Avenir Light"/>
                <a:ea typeface="Avenir Light"/>
                <a:cs typeface="Avenir Light"/>
                <a:sym typeface="Avenir Light"/>
              </a:defRPr>
            </a:pPr>
            <a:r>
              <a:t>Advisories</a:t>
            </a:r>
            <a:r>
              <a:rPr>
                <a:latin typeface="Avenir Heavy"/>
                <a:ea typeface="Avenir Heavy"/>
                <a:cs typeface="Avenir Heavy"/>
                <a:sym typeface="Avenir Heavy"/>
              </a:rPr>
              <a:t> </a:t>
            </a:r>
            <a:r>
              <a:t>+ Concept of Operations</a:t>
            </a:r>
            <a:r>
              <a:rPr>
                <a:latin typeface="Avenir Heavy"/>
                <a:ea typeface="Avenir Heavy"/>
                <a:cs typeface="Avenir Heavy"/>
                <a:sym typeface="Avenir Heavy"/>
              </a:rPr>
              <a:t> </a:t>
            </a:r>
            <a:r>
              <a:t>+ EGs</a:t>
            </a:r>
          </a:p>
          <a:p>
            <a:pPr algn="ctr" defTabSz="584200">
              <a:spcBef>
                <a:spcPts val="4200"/>
              </a:spcBef>
              <a:defRPr sz="3600">
                <a:latin typeface="Avenir Heavy"/>
                <a:ea typeface="Avenir Heavy"/>
                <a:cs typeface="Avenir Heavy"/>
                <a:sym typeface="Avenir Heavy"/>
              </a:defRPr>
            </a:pPr>
            <a:r>
              <a:t>PECASUS live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lide Number"/>
          <p:cNvSpPr txBox="1"/>
          <p:nvPr>
            <p:ph type="sldNum" sz="quarter" idx="2"/>
          </p:nvPr>
        </p:nvSpPr>
        <p:spPr>
          <a:xfrm>
            <a:off x="7461249" y="9169400"/>
            <a:ext cx="228601" cy="355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 name="HF COM effects"/>
          <p:cNvSpPr/>
          <p:nvPr/>
        </p:nvSpPr>
        <p:spPr>
          <a:xfrm>
            <a:off x="4794250" y="3886200"/>
            <a:ext cx="3416300"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lvl1pPr>
          </a:lstStyle>
          <a:p>
            <a:pPr/>
            <a:r>
              <a:t>HF COM effects</a:t>
            </a:r>
          </a:p>
        </p:txBody>
      </p:sp>
      <p:sp>
        <p:nvSpPr>
          <p:cNvPr id="144" name="GNSS…"/>
          <p:cNvSpPr/>
          <p:nvPr/>
        </p:nvSpPr>
        <p:spPr>
          <a:xfrm>
            <a:off x="8669800" y="3886200"/>
            <a:ext cx="3416301"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GNSS </a:t>
            </a:r>
          </a:p>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effects</a:t>
            </a:r>
          </a:p>
        </p:txBody>
      </p:sp>
      <p:sp>
        <p:nvSpPr>
          <p:cNvPr id="145" name="Radiation…"/>
          <p:cNvSpPr/>
          <p:nvPr/>
        </p:nvSpPr>
        <p:spPr>
          <a:xfrm>
            <a:off x="918699" y="3856897"/>
            <a:ext cx="3416301" cy="2394546"/>
          </a:xfrm>
          <a:prstGeom prst="roundRect">
            <a:avLst>
              <a:gd name="adj" fmla="val 150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Radiation</a:t>
            </a:r>
          </a:p>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r>
              <a:t>effects</a:t>
            </a:r>
          </a:p>
        </p:txBody>
      </p:sp>
      <p:sp>
        <p:nvSpPr>
          <p:cNvPr id="146" name="Nevertheless, our technology is impacted. PECASUS concerns impacts on aviation operations."/>
          <p:cNvSpPr txBox="1"/>
          <p:nvPr/>
        </p:nvSpPr>
        <p:spPr>
          <a:xfrm>
            <a:off x="660400" y="1003300"/>
            <a:ext cx="12044461" cy="115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90727">
              <a:spcBef>
                <a:spcPts val="3500"/>
              </a:spcBef>
              <a:defRPr sz="3024">
                <a:latin typeface="Avenir Light"/>
                <a:ea typeface="Avenir Light"/>
                <a:cs typeface="Avenir Light"/>
                <a:sym typeface="Avenir Light"/>
              </a:defRPr>
            </a:lvl1pPr>
          </a:lstStyle>
          <a:p>
            <a:pPr/>
            <a:r>
              <a:t>Nevertheless, our technology is impacted. PECASUS concerns impacts on aviation operations.</a:t>
            </a:r>
          </a:p>
        </p:txBody>
      </p:sp>
      <p:sp>
        <p:nvSpPr>
          <p:cNvPr id="147" name="Impact on technology"/>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Impact on technology</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51" name="Sun looses energy"/>
          <p:cNvSpPr txBox="1"/>
          <p:nvPr>
            <p:ph type="title"/>
          </p:nvPr>
        </p:nvSpPr>
        <p:spPr>
          <a:prstGeom prst="rect">
            <a:avLst/>
          </a:prstGeom>
        </p:spPr>
        <p:txBody>
          <a:bodyPr/>
          <a:lstStyle>
            <a:lvl1pPr>
              <a:defRPr sz="7200">
                <a:solidFill>
                  <a:srgbClr val="535353"/>
                </a:solidFill>
              </a:defRPr>
            </a:lvl1pPr>
          </a:lstStyle>
          <a:p>
            <a:pPr/>
            <a:r>
              <a:t>Sun looses energy</a:t>
            </a:r>
          </a:p>
        </p:txBody>
      </p:sp>
      <p:sp>
        <p:nvSpPr>
          <p:cNvPr id="152" name="Slide Number"/>
          <p:cNvSpPr txBox="1"/>
          <p:nvPr>
            <p:ph type="sldNum" sz="quarter" idx="2"/>
          </p:nvPr>
        </p:nvSpPr>
        <p:spPr>
          <a:xfrm>
            <a:off x="7554062" y="9169400"/>
            <a:ext cx="271576" cy="355600"/>
          </a:xfrm>
          <a:prstGeom prst="rect">
            <a:avLst/>
          </a:prstGeom>
          <a:extLst>
            <a:ext uri="{C572A759-6A51-4108-AA02-DFA0A04FC94B}">
              <ma14:wrappingTextBoxFlag xmlns:ma14="http://schemas.microsoft.com/office/mac/drawingml/2011/main" val="1"/>
            </a:ext>
          </a:extLst>
        </p:spPr>
        <p:txBody>
          <a:bodyPr/>
          <a:lstStyle>
            <a:lvl1pPr algn="ctr">
              <a:defRPr>
                <a:solidFill>
                  <a:srgbClr val="535353"/>
                </a:solidFill>
              </a:defRPr>
            </a:lvl1pPr>
          </a:lstStyle>
          <a:p>
            <a:pPr/>
            <a:fld id="{86CB4B4D-7CA3-9044-876B-883B54F8677D}" type="slidenum"/>
          </a:p>
        </p:txBody>
      </p:sp>
      <p:pic>
        <p:nvPicPr>
          <p:cNvPr id="153" name="pasted-image.pdf" descr="pasted-image.pdf"/>
          <p:cNvPicPr>
            <a:picLocks noChangeAspect="1"/>
          </p:cNvPicPr>
          <p:nvPr/>
        </p:nvPicPr>
        <p:blipFill>
          <a:blip r:embed="rId3">
            <a:extLst/>
          </a:blip>
          <a:stretch>
            <a:fillRect/>
          </a:stretch>
        </p:blipFill>
        <p:spPr>
          <a:xfrm>
            <a:off x="8978329" y="2425097"/>
            <a:ext cx="3430142" cy="2565401"/>
          </a:xfrm>
          <a:prstGeom prst="rect">
            <a:avLst/>
          </a:prstGeom>
          <a:ln w="12700">
            <a:miter lim="400000"/>
          </a:ln>
        </p:spPr>
      </p:pic>
      <p:sp>
        <p:nvSpPr>
          <p:cNvPr id="154" name="E.M. RADIATION"/>
          <p:cNvSpPr/>
          <p:nvPr/>
        </p:nvSpPr>
        <p:spPr>
          <a:xfrm>
            <a:off x="266700" y="5635323"/>
            <a:ext cx="4089400" cy="2565401"/>
          </a:xfrm>
          <a:prstGeom prst="roundRect">
            <a:avLst>
              <a:gd name="adj" fmla="val 7426"/>
            </a:avLst>
          </a:prstGeom>
          <a:solidFill>
            <a:srgbClr val="00B2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600">
                <a:latin typeface="+mn-lt"/>
                <a:ea typeface="+mn-ea"/>
                <a:cs typeface="+mn-cs"/>
                <a:sym typeface="Gill Sans Light"/>
              </a:defRPr>
            </a:lvl1pPr>
          </a:lstStyle>
          <a:p>
            <a:pPr/>
            <a:r>
              <a:t>E.M. RADIATION</a:t>
            </a:r>
          </a:p>
        </p:txBody>
      </p:sp>
      <p:sp>
        <p:nvSpPr>
          <p:cNvPr id="155" name="SOLAR WIND"/>
          <p:cNvSpPr/>
          <p:nvPr/>
        </p:nvSpPr>
        <p:spPr>
          <a:xfrm>
            <a:off x="4457700" y="5635323"/>
            <a:ext cx="4089400" cy="2565401"/>
          </a:xfrm>
          <a:prstGeom prst="roundRect">
            <a:avLst>
              <a:gd name="adj" fmla="val 7426"/>
            </a:avLst>
          </a:prstGeom>
          <a:solidFill>
            <a:srgbClr val="6E76EC"/>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600">
                <a:latin typeface="+mn-lt"/>
                <a:ea typeface="+mn-ea"/>
                <a:cs typeface="+mn-cs"/>
                <a:sym typeface="Gill Sans Light"/>
              </a:defRPr>
            </a:lvl1pPr>
          </a:lstStyle>
          <a:p>
            <a:pPr/>
            <a:r>
              <a:t>SOLAR WIND</a:t>
            </a:r>
          </a:p>
        </p:txBody>
      </p:sp>
      <p:sp>
        <p:nvSpPr>
          <p:cNvPr id="156" name="ACCELERATED…"/>
          <p:cNvSpPr/>
          <p:nvPr/>
        </p:nvSpPr>
        <p:spPr>
          <a:xfrm>
            <a:off x="8648700" y="5635323"/>
            <a:ext cx="4089400" cy="2565401"/>
          </a:xfrm>
          <a:prstGeom prst="roundRect">
            <a:avLst>
              <a:gd name="adj" fmla="val 7426"/>
            </a:avLst>
          </a:prstGeom>
          <a:solidFill>
            <a:srgbClr val="E721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r>
              <a:t>ACCELERATED</a:t>
            </a:r>
          </a:p>
          <a:p>
            <a:pPr algn="ctr" defTabSz="584200">
              <a:defRPr sz="3600">
                <a:latin typeface="+mn-lt"/>
                <a:ea typeface="+mn-ea"/>
                <a:cs typeface="+mn-cs"/>
                <a:sym typeface="Gill Sans Light"/>
              </a:defRPr>
            </a:pPr>
            <a:r>
              <a:t>PARTICLES</a:t>
            </a:r>
          </a:p>
        </p:txBody>
      </p:sp>
      <p:pic>
        <p:nvPicPr>
          <p:cNvPr id="157" name="pasted-image.pdf" descr="pasted-image.pdf"/>
          <p:cNvPicPr>
            <a:picLocks noChangeAspect="1"/>
          </p:cNvPicPr>
          <p:nvPr/>
        </p:nvPicPr>
        <p:blipFill>
          <a:blip r:embed="rId4">
            <a:extLst/>
          </a:blip>
          <a:stretch>
            <a:fillRect/>
          </a:stretch>
        </p:blipFill>
        <p:spPr>
          <a:xfrm>
            <a:off x="1028700" y="2425097"/>
            <a:ext cx="2565400" cy="2565401"/>
          </a:xfrm>
          <a:prstGeom prst="rect">
            <a:avLst/>
          </a:prstGeom>
          <a:ln w="12700">
            <a:miter lim="400000"/>
          </a:ln>
        </p:spPr>
      </p:pic>
      <p:pic>
        <p:nvPicPr>
          <p:cNvPr id="158" name="Unknown.png" descr="Unknown.png"/>
          <p:cNvPicPr>
            <a:picLocks noChangeAspect="1"/>
          </p:cNvPicPr>
          <p:nvPr/>
        </p:nvPicPr>
        <p:blipFill>
          <a:blip r:embed="rId5">
            <a:extLst/>
          </a:blip>
          <a:stretch>
            <a:fillRect/>
          </a:stretch>
        </p:blipFill>
        <p:spPr>
          <a:xfrm>
            <a:off x="1803400" y="7776633"/>
            <a:ext cx="1016000" cy="1016001"/>
          </a:xfrm>
          <a:prstGeom prst="rect">
            <a:avLst/>
          </a:prstGeom>
          <a:ln w="63500">
            <a:solidFill>
              <a:srgbClr val="4FAF32"/>
            </a:solidFill>
            <a:miter lim="400000"/>
          </a:ln>
        </p:spPr>
      </p:pic>
      <p:pic>
        <p:nvPicPr>
          <p:cNvPr id="159" name="cloud-with-wind_318-33356.jpg" descr="cloud-with-wind_318-33356.jpg"/>
          <p:cNvPicPr>
            <a:picLocks noChangeAspect="1"/>
          </p:cNvPicPr>
          <p:nvPr/>
        </p:nvPicPr>
        <p:blipFill>
          <a:blip r:embed="rId6">
            <a:extLst/>
          </a:blip>
          <a:stretch>
            <a:fillRect/>
          </a:stretch>
        </p:blipFill>
        <p:spPr>
          <a:xfrm>
            <a:off x="5996880" y="7779114"/>
            <a:ext cx="1011040" cy="1011040"/>
          </a:xfrm>
          <a:prstGeom prst="rect">
            <a:avLst/>
          </a:prstGeom>
          <a:ln w="63500">
            <a:solidFill>
              <a:srgbClr val="7076E5"/>
            </a:solidFill>
            <a:miter lim="400000"/>
          </a:ln>
        </p:spPr>
      </p:pic>
      <p:grpSp>
        <p:nvGrpSpPr>
          <p:cNvPr id="162" name="Group"/>
          <p:cNvGrpSpPr/>
          <p:nvPr/>
        </p:nvGrpSpPr>
        <p:grpSpPr>
          <a:xfrm>
            <a:off x="10119419" y="7710652"/>
            <a:ext cx="1147962" cy="1147962"/>
            <a:chOff x="0" y="0"/>
            <a:chExt cx="1147961" cy="1147961"/>
          </a:xfrm>
        </p:grpSpPr>
        <p:sp>
          <p:nvSpPr>
            <p:cNvPr id="160"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161" name="398271-200.png" descr="398271-200.png"/>
            <p:cNvPicPr>
              <a:picLocks noChangeAspect="1"/>
            </p:cNvPicPr>
            <p:nvPr/>
          </p:nvPicPr>
          <p:blipFill>
            <a:blip r:embed="rId7">
              <a:extLst/>
            </a:blip>
            <a:stretch>
              <a:fillRect/>
            </a:stretch>
          </p:blipFill>
          <p:spPr>
            <a:xfrm>
              <a:off x="0" y="0"/>
              <a:ext cx="1147962" cy="1147962"/>
            </a:xfrm>
            <a:prstGeom prst="rect">
              <a:avLst/>
            </a:prstGeom>
            <a:ln w="12700" cap="flat">
              <a:noFill/>
              <a:miter lim="400000"/>
            </a:ln>
            <a:effectLst/>
          </p:spPr>
        </p:pic>
      </p:grpSp>
      <p:pic>
        <p:nvPicPr>
          <p:cNvPr id="163" name="coronasolarwind.gif" descr="coronasolarwind.gif"/>
          <p:cNvPicPr>
            <a:picLocks noChangeAspect="0"/>
          </p:cNvPicPr>
          <p:nvPr/>
        </p:nvPicPr>
        <p:blipFill>
          <a:blip r:embed="rId8">
            <a:extLst/>
          </a:blip>
          <a:stretch>
            <a:fillRect/>
          </a:stretch>
        </p:blipFill>
        <p:spPr>
          <a:xfrm>
            <a:off x="4005602" y="2384113"/>
            <a:ext cx="4561226" cy="25654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lide Number"/>
          <p:cNvSpPr txBox="1"/>
          <p:nvPr>
            <p:ph type="sldNum" sz="quarter" idx="2"/>
          </p:nvPr>
        </p:nvSpPr>
        <p:spPr>
          <a:xfrm>
            <a:off x="7575549" y="9169400"/>
            <a:ext cx="228601" cy="355600"/>
          </a:xfrm>
          <a:prstGeom prst="rect">
            <a:avLst/>
          </a:prstGeom>
          <a:extLst>
            <a:ext uri="{C572A759-6A51-4108-AA02-DFA0A04FC94B}">
              <ma14:wrappingTextBoxFlag xmlns:ma14="http://schemas.microsoft.com/office/mac/drawingml/2011/main" val="1"/>
            </a:ext>
          </a:extLst>
        </p:spPr>
        <p:txBody>
          <a:bodyPr/>
          <a:lstStyle>
            <a:lvl1pPr algn="ctr">
              <a:defRPr>
                <a:solidFill>
                  <a:srgbClr val="535353"/>
                </a:solidFill>
              </a:defRPr>
            </a:lvl1pPr>
          </a:lstStyle>
          <a:p>
            <a:pPr/>
            <a:fld id="{86CB4B4D-7CA3-9044-876B-883B54F8677D}" type="slidenum"/>
          </a:p>
        </p:txBody>
      </p:sp>
      <p:pic>
        <p:nvPicPr>
          <p:cNvPr id="168" name="pasted-image.pdf" descr="pasted-image.pdf"/>
          <p:cNvPicPr>
            <a:picLocks noChangeAspect="1"/>
          </p:cNvPicPr>
          <p:nvPr/>
        </p:nvPicPr>
        <p:blipFill>
          <a:blip r:embed="rId3">
            <a:extLst/>
          </a:blip>
          <a:stretch>
            <a:fillRect/>
          </a:stretch>
        </p:blipFill>
        <p:spPr>
          <a:xfrm>
            <a:off x="44054" y="2328571"/>
            <a:ext cx="5868789" cy="3302001"/>
          </a:xfrm>
          <a:prstGeom prst="rect">
            <a:avLst/>
          </a:prstGeom>
          <a:ln w="12700">
            <a:miter lim="400000"/>
          </a:ln>
        </p:spPr>
      </p:pic>
      <p:pic>
        <p:nvPicPr>
          <p:cNvPr id="169" name="droppedImage.pdf" descr="droppedImage.pdf"/>
          <p:cNvPicPr>
            <a:picLocks noChangeAspect="1"/>
          </p:cNvPicPr>
          <p:nvPr/>
        </p:nvPicPr>
        <p:blipFill>
          <a:blip r:embed="rId4">
            <a:extLst/>
          </a:blip>
          <a:stretch>
            <a:fillRect/>
          </a:stretch>
        </p:blipFill>
        <p:spPr>
          <a:xfrm>
            <a:off x="9546204" y="2328571"/>
            <a:ext cx="3302001" cy="3302001"/>
          </a:xfrm>
          <a:prstGeom prst="rect">
            <a:avLst/>
          </a:prstGeom>
          <a:ln w="12700">
            <a:miter lim="400000"/>
          </a:ln>
        </p:spPr>
      </p:pic>
      <p:sp>
        <p:nvSpPr>
          <p:cNvPr id="170" name="E.M. RADIATION…"/>
          <p:cNvSpPr/>
          <p:nvPr/>
        </p:nvSpPr>
        <p:spPr>
          <a:xfrm>
            <a:off x="266700" y="6143323"/>
            <a:ext cx="4089400" cy="2565401"/>
          </a:xfrm>
          <a:prstGeom prst="roundRect">
            <a:avLst>
              <a:gd name="adj" fmla="val 7426"/>
            </a:avLst>
          </a:prstGeom>
          <a:solidFill>
            <a:srgbClr val="00B2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r>
              <a:t>E.M. RADIATION</a:t>
            </a:r>
          </a:p>
          <a:p>
            <a:pPr algn="ctr" defTabSz="584200">
              <a:defRPr i="1" sz="3000">
                <a:latin typeface="+mj-lt"/>
                <a:ea typeface="+mj-ea"/>
                <a:cs typeface="+mj-cs"/>
                <a:sym typeface="Gill Sans"/>
              </a:defRPr>
            </a:pPr>
            <a:r>
              <a:t>FLARE</a:t>
            </a:r>
          </a:p>
        </p:txBody>
      </p:sp>
      <p:sp>
        <p:nvSpPr>
          <p:cNvPr id="171" name="SOLAR WIND…"/>
          <p:cNvSpPr/>
          <p:nvPr/>
        </p:nvSpPr>
        <p:spPr>
          <a:xfrm>
            <a:off x="4457700" y="6143323"/>
            <a:ext cx="4089400" cy="2565401"/>
          </a:xfrm>
          <a:prstGeom prst="roundRect">
            <a:avLst>
              <a:gd name="adj" fmla="val 7426"/>
            </a:avLst>
          </a:prstGeom>
          <a:solidFill>
            <a:srgbClr val="6E76EC"/>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p>
          <a:p>
            <a:pPr algn="ctr" defTabSz="584200">
              <a:defRPr sz="3600">
                <a:latin typeface="+mn-lt"/>
                <a:ea typeface="+mn-ea"/>
                <a:cs typeface="+mn-cs"/>
                <a:sym typeface="Gill Sans Light"/>
              </a:defRPr>
            </a:pPr>
            <a:r>
              <a:t>SOLAR WIND</a:t>
            </a:r>
          </a:p>
          <a:p>
            <a:pPr algn="ctr" defTabSz="584200">
              <a:defRPr i="1" sz="3000">
                <a:latin typeface="+mj-lt"/>
                <a:ea typeface="+mj-ea"/>
                <a:cs typeface="+mj-cs"/>
                <a:sym typeface="Gill Sans"/>
              </a:defRPr>
            </a:pPr>
            <a:r>
              <a:t>CME, CORONAL HOLE, SBC</a:t>
            </a:r>
          </a:p>
        </p:txBody>
      </p:sp>
      <p:sp>
        <p:nvSpPr>
          <p:cNvPr id="172" name="PARTICLE RADIATION…"/>
          <p:cNvSpPr/>
          <p:nvPr/>
        </p:nvSpPr>
        <p:spPr>
          <a:xfrm>
            <a:off x="8648700" y="6143323"/>
            <a:ext cx="4089400" cy="2565401"/>
          </a:xfrm>
          <a:prstGeom prst="roundRect">
            <a:avLst>
              <a:gd name="adj" fmla="val 7426"/>
            </a:avLst>
          </a:prstGeom>
          <a:solidFill>
            <a:srgbClr val="E721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1" indent="342900" algn="ctr" defTabSz="584200">
              <a:defRPr sz="3600">
                <a:latin typeface="+mn-lt"/>
                <a:ea typeface="+mn-ea"/>
                <a:cs typeface="+mn-cs"/>
                <a:sym typeface="Gill Sans Light"/>
              </a:defRPr>
            </a:pPr>
            <a:r>
              <a:t>PARTICLE RADIATION</a:t>
            </a:r>
          </a:p>
          <a:p>
            <a:pPr lvl="1" indent="342900" algn="ctr" defTabSz="584200">
              <a:defRPr i="1" sz="3000">
                <a:latin typeface="+mj-lt"/>
                <a:ea typeface="+mj-ea"/>
                <a:cs typeface="+mj-cs"/>
                <a:sym typeface="Gill Sans"/>
              </a:defRPr>
            </a:pPr>
            <a:r>
              <a:t>SEP</a:t>
            </a:r>
          </a:p>
        </p:txBody>
      </p:sp>
      <p:pic>
        <p:nvPicPr>
          <p:cNvPr id="173" name="JHV_2017-04-04_10.03.50.mp4" descr="JHV_2017-04-04_10.03.50.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2952608" y="2330282"/>
            <a:ext cx="3339302" cy="3298579"/>
          </a:xfrm>
          <a:prstGeom prst="rect">
            <a:avLst/>
          </a:prstGeom>
          <a:ln w="12700">
            <a:miter lim="400000"/>
          </a:ln>
        </p:spPr>
      </p:pic>
      <p:pic>
        <p:nvPicPr>
          <p:cNvPr id="174" name="JHV_2017-04-04_10.12.45.mp4" descr="JHV_2017-04-04_10.12.45.mp4"/>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6290901" y="2328571"/>
            <a:ext cx="3339302" cy="3298579"/>
          </a:xfrm>
          <a:prstGeom prst="rect">
            <a:avLst/>
          </a:prstGeom>
          <a:ln w="12700">
            <a:miter lim="400000"/>
          </a:ln>
        </p:spPr>
      </p:pic>
      <p:pic>
        <p:nvPicPr>
          <p:cNvPr id="175" name="cloud-with-wind_318-33356.jpg" descr="cloud-with-wind_318-33356.jpg"/>
          <p:cNvPicPr>
            <a:picLocks noChangeAspect="1"/>
          </p:cNvPicPr>
          <p:nvPr/>
        </p:nvPicPr>
        <p:blipFill>
          <a:blip r:embed="rId11">
            <a:extLst/>
          </a:blip>
          <a:stretch>
            <a:fillRect/>
          </a:stretch>
        </p:blipFill>
        <p:spPr>
          <a:xfrm>
            <a:off x="5996880" y="8456447"/>
            <a:ext cx="1011040" cy="1011040"/>
          </a:xfrm>
          <a:prstGeom prst="rect">
            <a:avLst/>
          </a:prstGeom>
          <a:ln w="63500">
            <a:solidFill>
              <a:srgbClr val="7076E5"/>
            </a:solidFill>
            <a:miter lim="400000"/>
          </a:ln>
        </p:spPr>
      </p:pic>
      <p:pic>
        <p:nvPicPr>
          <p:cNvPr id="176" name="Unknown.png" descr="Unknown.png"/>
          <p:cNvPicPr>
            <a:picLocks noChangeAspect="1"/>
          </p:cNvPicPr>
          <p:nvPr/>
        </p:nvPicPr>
        <p:blipFill>
          <a:blip r:embed="rId12">
            <a:extLst/>
          </a:blip>
          <a:stretch>
            <a:fillRect/>
          </a:stretch>
        </p:blipFill>
        <p:spPr>
          <a:xfrm>
            <a:off x="1803400" y="8453966"/>
            <a:ext cx="1016000" cy="1016001"/>
          </a:xfrm>
          <a:prstGeom prst="rect">
            <a:avLst/>
          </a:prstGeom>
          <a:ln w="63500">
            <a:solidFill>
              <a:srgbClr val="4FAF32"/>
            </a:solidFill>
            <a:miter lim="400000"/>
          </a:ln>
        </p:spPr>
      </p:pic>
      <p:grpSp>
        <p:nvGrpSpPr>
          <p:cNvPr id="179" name="Group"/>
          <p:cNvGrpSpPr/>
          <p:nvPr/>
        </p:nvGrpSpPr>
        <p:grpSpPr>
          <a:xfrm>
            <a:off x="10119419" y="8371052"/>
            <a:ext cx="1147962" cy="1147962"/>
            <a:chOff x="0" y="0"/>
            <a:chExt cx="1147961" cy="1147961"/>
          </a:xfrm>
        </p:grpSpPr>
        <p:sp>
          <p:nvSpPr>
            <p:cNvPr id="177"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178" name="398271-200.png" descr="398271-200.png"/>
            <p:cNvPicPr>
              <a:picLocks noChangeAspect="1"/>
            </p:cNvPicPr>
            <p:nvPr/>
          </p:nvPicPr>
          <p:blipFill>
            <a:blip r:embed="rId13">
              <a:extLst/>
            </a:blip>
            <a:stretch>
              <a:fillRect/>
            </a:stretch>
          </p:blipFill>
          <p:spPr>
            <a:xfrm>
              <a:off x="0" y="0"/>
              <a:ext cx="1147962" cy="1147962"/>
            </a:xfrm>
            <a:prstGeom prst="rect">
              <a:avLst/>
            </a:prstGeom>
            <a:ln w="12700" cap="flat">
              <a:noFill/>
              <a:miter lim="400000"/>
            </a:ln>
            <a:effectLst/>
          </p:spPr>
        </p:pic>
      </p:grpSp>
      <p:sp>
        <p:nvSpPr>
          <p:cNvPr id="180" name="The sun expels continuously energy. We put the energy in 3 categories: e.m. radiation, solar wind flow of magnetised mass, particle radiation. Space weather concerns the (non-)eruptive energy releases that come on top of these continuous processes."/>
          <p:cNvSpPr txBox="1"/>
          <p:nvPr/>
        </p:nvSpPr>
        <p:spPr>
          <a:xfrm>
            <a:off x="660400" y="1003300"/>
            <a:ext cx="12044461" cy="115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27152">
              <a:spcBef>
                <a:spcPts val="2300"/>
              </a:spcBef>
              <a:defRPr sz="2016">
                <a:latin typeface="Avenir Light"/>
                <a:ea typeface="Avenir Light"/>
                <a:cs typeface="Avenir Light"/>
                <a:sym typeface="Avenir Light"/>
              </a:defRPr>
            </a:lvl1pPr>
          </a:lstStyle>
          <a:p>
            <a:pPr/>
            <a:r>
              <a:t>The sun expels continuously energy. We put the energy in 3 categories: e.m. radiation, solar wind flow of magnetised mass, particle radiation. Space weather concerns the (non-)eruptive energy releases that come on top of these continuous processes.</a:t>
            </a:r>
          </a:p>
        </p:txBody>
      </p:sp>
      <p:sp>
        <p:nvSpPr>
          <p:cNvPr id="181" name="SPACE WEATHER"/>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SPACE WEATHER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333333" fill="hold"/>
                                        <p:tgtEl>
                                          <p:spTgt spid="173"/>
                                        </p:tgtEl>
                                      </p:cBhvr>
                                    </p:cmd>
                                  </p:childTnLst>
                                </p:cTn>
                              </p:par>
                            </p:childTnLst>
                          </p:cTn>
                        </p:par>
                        <p:par>
                          <p:cTn id="7" fill="hold">
                            <p:stCondLst>
                              <p:cond delay="10333333"/>
                            </p:stCondLst>
                            <p:childTnLst>
                              <p:par>
                                <p:cTn id="8" presetClass="mediacall" nodeType="afterEffect" presetSubtype="0" presetID="1" grpId="2" fill="hold">
                                  <p:stCondLst>
                                    <p:cond delay="0"/>
                                  </p:stCondLst>
                                  <p:childTnLst>
                                    <p:cmd type="call" cmd="playFrom(0.0)">
                                      <p:cBhvr>
                                        <p:cTn id="9" dur="31000000" fill="hold"/>
                                        <p:tgtEl>
                                          <p:spTgt spid="1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174"/>
                </p:tgtEl>
              </p:cMediaNode>
            </p:video>
            <p:video fullScrn="0">
              <p:cMediaNode mute="0" showWhenStopped="1" numSld="1" vol="100000">
                <p:cTn id="11" fill="hold" display="0">
                  <p:stCondLst>
                    <p:cond delay="indefinite"/>
                  </p:stCondLst>
                </p:cTn>
                <p:tgtEl>
                  <p:spTgt spid="17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RADIO…"/>
          <p:cNvSpPr/>
          <p:nvPr/>
        </p:nvSpPr>
        <p:spPr>
          <a:xfrm>
            <a:off x="266700" y="6172200"/>
            <a:ext cx="4089400" cy="2565400"/>
          </a:xfrm>
          <a:prstGeom prst="roundRect">
            <a:avLst>
              <a:gd name="adj" fmla="val 7426"/>
            </a:avLst>
          </a:prstGeom>
          <a:solidFill>
            <a:srgbClr val="00B2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n-lt"/>
                <a:ea typeface="+mn-ea"/>
                <a:cs typeface="+mn-cs"/>
                <a:sym typeface="Gill Sans Light"/>
              </a:defRPr>
            </a:pPr>
            <a:r>
              <a:t>RADIO</a:t>
            </a:r>
          </a:p>
          <a:p>
            <a:pPr algn="ctr" defTabSz="584200">
              <a:defRPr sz="3000">
                <a:latin typeface="+mn-lt"/>
                <a:ea typeface="+mn-ea"/>
                <a:cs typeface="+mn-cs"/>
                <a:sym typeface="Gill Sans Light"/>
              </a:defRPr>
            </a:pPr>
            <a:r>
              <a:t>BLACKOUT</a:t>
            </a:r>
          </a:p>
        </p:txBody>
      </p:sp>
      <p:sp>
        <p:nvSpPr>
          <p:cNvPr id="186" name="Slide Number"/>
          <p:cNvSpPr txBox="1"/>
          <p:nvPr>
            <p:ph type="sldNum" sz="quarter" idx="2"/>
          </p:nvPr>
        </p:nvSpPr>
        <p:spPr>
          <a:xfrm>
            <a:off x="7575549" y="9169400"/>
            <a:ext cx="228601" cy="355600"/>
          </a:xfrm>
          <a:prstGeom prst="rect">
            <a:avLst/>
          </a:prstGeom>
          <a:extLst>
            <a:ext uri="{C572A759-6A51-4108-AA02-DFA0A04FC94B}">
              <ma14:wrappingTextBoxFlag xmlns:ma14="http://schemas.microsoft.com/office/mac/drawingml/2011/main" val="1"/>
            </a:ext>
          </a:extLst>
        </p:spPr>
        <p:txBody>
          <a:bodyPr/>
          <a:lstStyle>
            <a:lvl1pPr algn="ctr">
              <a:defRPr>
                <a:solidFill>
                  <a:srgbClr val="535353"/>
                </a:solidFill>
              </a:defRPr>
            </a:lvl1pPr>
          </a:lstStyle>
          <a:p>
            <a:pPr/>
            <a:fld id="{86CB4B4D-7CA3-9044-876B-883B54F8677D}" type="slidenum"/>
          </a:p>
        </p:txBody>
      </p:sp>
      <p:pic>
        <p:nvPicPr>
          <p:cNvPr id="187" name="pasted-image.pdf" descr="pasted-image.pdf"/>
          <p:cNvPicPr>
            <a:picLocks noChangeAspect="1"/>
          </p:cNvPicPr>
          <p:nvPr/>
        </p:nvPicPr>
        <p:blipFill>
          <a:blip r:embed="rId3">
            <a:extLst/>
          </a:blip>
          <a:stretch>
            <a:fillRect/>
          </a:stretch>
        </p:blipFill>
        <p:spPr>
          <a:xfrm>
            <a:off x="44054" y="2328571"/>
            <a:ext cx="5868789" cy="3302001"/>
          </a:xfrm>
          <a:prstGeom prst="rect">
            <a:avLst/>
          </a:prstGeom>
          <a:ln w="12700">
            <a:miter lim="400000"/>
          </a:ln>
        </p:spPr>
      </p:pic>
      <p:pic>
        <p:nvPicPr>
          <p:cNvPr id="188" name="droppedImage.pdf" descr="droppedImage.pdf"/>
          <p:cNvPicPr>
            <a:picLocks noChangeAspect="1"/>
          </p:cNvPicPr>
          <p:nvPr/>
        </p:nvPicPr>
        <p:blipFill>
          <a:blip r:embed="rId4">
            <a:extLst/>
          </a:blip>
          <a:stretch>
            <a:fillRect/>
          </a:stretch>
        </p:blipFill>
        <p:spPr>
          <a:xfrm>
            <a:off x="9546204" y="2328571"/>
            <a:ext cx="3302001" cy="3302001"/>
          </a:xfrm>
          <a:prstGeom prst="rect">
            <a:avLst/>
          </a:prstGeom>
          <a:ln w="12700">
            <a:miter lim="400000"/>
          </a:ln>
        </p:spPr>
      </p:pic>
      <p:pic>
        <p:nvPicPr>
          <p:cNvPr id="189" name="JHV_2017-04-04_10.03.50.mp4" descr="JHV_2017-04-04_10.03.50.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2952608" y="2330282"/>
            <a:ext cx="3339302" cy="3298579"/>
          </a:xfrm>
          <a:prstGeom prst="rect">
            <a:avLst/>
          </a:prstGeom>
          <a:ln w="12700">
            <a:miter lim="400000"/>
          </a:ln>
        </p:spPr>
      </p:pic>
      <p:pic>
        <p:nvPicPr>
          <p:cNvPr id="190" name="JHV_2017-04-04_10.12.45.mp4" descr="JHV_2017-04-04_10.12.45.mp4"/>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6290901" y="2328571"/>
            <a:ext cx="3339302" cy="3298579"/>
          </a:xfrm>
          <a:prstGeom prst="rect">
            <a:avLst/>
          </a:prstGeom>
          <a:ln w="12700">
            <a:miter lim="400000"/>
          </a:ln>
        </p:spPr>
      </p:pic>
      <p:pic>
        <p:nvPicPr>
          <p:cNvPr id="191" name="Unknown.png" descr="Unknown.png"/>
          <p:cNvPicPr>
            <a:picLocks noChangeAspect="1"/>
          </p:cNvPicPr>
          <p:nvPr/>
        </p:nvPicPr>
        <p:blipFill>
          <a:blip r:embed="rId11">
            <a:extLst/>
          </a:blip>
          <a:stretch>
            <a:fillRect/>
          </a:stretch>
        </p:blipFill>
        <p:spPr>
          <a:xfrm>
            <a:off x="1803400" y="8453966"/>
            <a:ext cx="1016000" cy="1016001"/>
          </a:xfrm>
          <a:prstGeom prst="rect">
            <a:avLst/>
          </a:prstGeom>
          <a:ln w="63500">
            <a:solidFill>
              <a:srgbClr val="4FAF32"/>
            </a:solidFill>
            <a:miter lim="400000"/>
          </a:ln>
        </p:spPr>
      </p:pic>
      <p:sp>
        <p:nvSpPr>
          <p:cNvPr id="192" name="The Earth and its environment reacts on these space weather events. The solar storms that impact earth are called ‘radio blackout’, ‘geomagnetic storm’ or ‘solar radiation storm’."/>
          <p:cNvSpPr txBox="1"/>
          <p:nvPr/>
        </p:nvSpPr>
        <p:spPr>
          <a:xfrm>
            <a:off x="660400" y="1003300"/>
            <a:ext cx="12044461" cy="115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79729">
              <a:spcBef>
                <a:spcPts val="2700"/>
              </a:spcBef>
              <a:defRPr sz="2340">
                <a:latin typeface="Avenir Light"/>
                <a:ea typeface="Avenir Light"/>
                <a:cs typeface="Avenir Light"/>
                <a:sym typeface="Avenir Light"/>
              </a:defRPr>
            </a:lvl1pPr>
          </a:lstStyle>
          <a:p>
            <a:pPr/>
            <a:r>
              <a:t>The Earth and its environment reacts on these space weather events. The solar storms that impact earth are called ‘radio blackout’, ‘geomagnetic storm’ or ‘solar radiation storm’.</a:t>
            </a:r>
          </a:p>
        </p:txBody>
      </p:sp>
      <p:sp>
        <p:nvSpPr>
          <p:cNvPr id="193" name="SPACE WEATHER"/>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SPACE WEATHER</a:t>
            </a:r>
          </a:p>
        </p:txBody>
      </p:sp>
      <p:sp>
        <p:nvSpPr>
          <p:cNvPr id="194" name="GEOMAGNETIC…"/>
          <p:cNvSpPr/>
          <p:nvPr/>
        </p:nvSpPr>
        <p:spPr>
          <a:xfrm>
            <a:off x="4457700" y="6172200"/>
            <a:ext cx="4089400" cy="2565400"/>
          </a:xfrm>
          <a:prstGeom prst="roundRect">
            <a:avLst>
              <a:gd name="adj" fmla="val 7426"/>
            </a:avLst>
          </a:prstGeom>
          <a:solidFill>
            <a:srgbClr val="6E76EC"/>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p>
          <a:p>
            <a:pPr algn="ctr" defTabSz="584200">
              <a:defRPr sz="3000">
                <a:latin typeface="+mn-lt"/>
                <a:ea typeface="+mn-ea"/>
                <a:cs typeface="+mn-cs"/>
                <a:sym typeface="Gill Sans Light"/>
              </a:defRPr>
            </a:pPr>
            <a:r>
              <a:t>GEOMAGNETIC</a:t>
            </a:r>
          </a:p>
          <a:p>
            <a:pPr algn="ctr" defTabSz="584200">
              <a:defRPr sz="3000">
                <a:latin typeface="+mn-lt"/>
                <a:ea typeface="+mn-ea"/>
                <a:cs typeface="+mn-cs"/>
                <a:sym typeface="Gill Sans Light"/>
              </a:defRPr>
            </a:pPr>
            <a:r>
              <a:t>STORM</a:t>
            </a:r>
          </a:p>
        </p:txBody>
      </p:sp>
      <p:sp>
        <p:nvSpPr>
          <p:cNvPr id="195" name="SOLAR RADIATION STORM"/>
          <p:cNvSpPr/>
          <p:nvPr/>
        </p:nvSpPr>
        <p:spPr>
          <a:xfrm>
            <a:off x="8648700" y="6172200"/>
            <a:ext cx="4089400" cy="2565400"/>
          </a:xfrm>
          <a:prstGeom prst="roundRect">
            <a:avLst>
              <a:gd name="adj" fmla="val 7426"/>
            </a:avLst>
          </a:prstGeom>
          <a:solidFill>
            <a:srgbClr val="E721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000">
                <a:latin typeface="+mn-lt"/>
                <a:ea typeface="+mn-ea"/>
                <a:cs typeface="+mn-cs"/>
                <a:sym typeface="Gill Sans Light"/>
              </a:defRPr>
            </a:lvl1pPr>
          </a:lstStyle>
          <a:p>
            <a:pPr/>
            <a:r>
              <a:t>SOLAR RADIATION STORM</a:t>
            </a:r>
          </a:p>
        </p:txBody>
      </p:sp>
      <p:pic>
        <p:nvPicPr>
          <p:cNvPr id="196" name="cloud-with-wind_318-33356.jpg" descr="cloud-with-wind_318-33356.jpg"/>
          <p:cNvPicPr>
            <a:picLocks noChangeAspect="1"/>
          </p:cNvPicPr>
          <p:nvPr/>
        </p:nvPicPr>
        <p:blipFill>
          <a:blip r:embed="rId12">
            <a:extLst/>
          </a:blip>
          <a:stretch>
            <a:fillRect/>
          </a:stretch>
        </p:blipFill>
        <p:spPr>
          <a:xfrm>
            <a:off x="5996880" y="8456447"/>
            <a:ext cx="1011040" cy="1011040"/>
          </a:xfrm>
          <a:prstGeom prst="rect">
            <a:avLst/>
          </a:prstGeom>
          <a:ln w="63500">
            <a:solidFill>
              <a:srgbClr val="7076E5"/>
            </a:solidFill>
            <a:miter lim="400000"/>
          </a:ln>
        </p:spPr>
      </p:pic>
      <p:grpSp>
        <p:nvGrpSpPr>
          <p:cNvPr id="199" name="Group"/>
          <p:cNvGrpSpPr/>
          <p:nvPr/>
        </p:nvGrpSpPr>
        <p:grpSpPr>
          <a:xfrm>
            <a:off x="10119419" y="8371052"/>
            <a:ext cx="1147962" cy="1147962"/>
            <a:chOff x="0" y="0"/>
            <a:chExt cx="1147961" cy="1147961"/>
          </a:xfrm>
        </p:grpSpPr>
        <p:sp>
          <p:nvSpPr>
            <p:cNvPr id="197"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198" name="398271-200.png" descr="398271-200.png"/>
            <p:cNvPicPr>
              <a:picLocks noChangeAspect="1"/>
            </p:cNvPicPr>
            <p:nvPr/>
          </p:nvPicPr>
          <p:blipFill>
            <a:blip r:embed="rId13">
              <a:extLst/>
            </a:blip>
            <a:stretch>
              <a:fillRect/>
            </a:stretch>
          </p:blipFill>
          <p:spPr>
            <a:xfrm>
              <a:off x="0" y="0"/>
              <a:ext cx="1147962" cy="1147962"/>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333333" fill="hold"/>
                                        <p:tgtEl>
                                          <p:spTgt spid="189"/>
                                        </p:tgtEl>
                                      </p:cBhvr>
                                    </p:cmd>
                                  </p:childTnLst>
                                </p:cTn>
                              </p:par>
                            </p:childTnLst>
                          </p:cTn>
                        </p:par>
                        <p:par>
                          <p:cTn id="7" fill="hold">
                            <p:stCondLst>
                              <p:cond delay="10333333"/>
                            </p:stCondLst>
                            <p:childTnLst>
                              <p:par>
                                <p:cTn id="8" presetClass="mediacall" nodeType="afterEffect" presetSubtype="0" presetID="1" grpId="2" fill="hold">
                                  <p:stCondLst>
                                    <p:cond delay="0"/>
                                  </p:stCondLst>
                                  <p:childTnLst>
                                    <p:cmd type="call" cmd="playFrom(0.0)">
                                      <p:cBhvr>
                                        <p:cTn id="9" dur="31000000" fill="hold"/>
                                        <p:tgtEl>
                                          <p:spTgt spid="1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189"/>
                </p:tgtEl>
              </p:cMediaNode>
            </p:video>
            <p:video fullScrn="0">
              <p:cMediaNode mute="0" showWhenStopped="1" numSld="1" vol="100000">
                <p:cTn id="11" fill="hold" display="0">
                  <p:stCondLst>
                    <p:cond delay="indefinite"/>
                  </p:stCondLst>
                </p:cTn>
                <p:tgtEl>
                  <p:spTgt spid="19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lide Number"/>
          <p:cNvSpPr txBox="1"/>
          <p:nvPr>
            <p:ph type="sldNum" sz="quarter" idx="2"/>
          </p:nvPr>
        </p:nvSpPr>
        <p:spPr>
          <a:xfrm>
            <a:off x="7575549" y="9169400"/>
            <a:ext cx="228601" cy="355600"/>
          </a:xfrm>
          <a:prstGeom prst="rect">
            <a:avLst/>
          </a:prstGeom>
          <a:extLst>
            <a:ext uri="{C572A759-6A51-4108-AA02-DFA0A04FC94B}">
              <ma14:wrappingTextBoxFlag xmlns:ma14="http://schemas.microsoft.com/office/mac/drawingml/2011/main" val="1"/>
            </a:ext>
          </a:extLst>
        </p:spPr>
        <p:txBody>
          <a:bodyPr/>
          <a:lstStyle>
            <a:lvl1pPr algn="ctr">
              <a:defRPr>
                <a:solidFill>
                  <a:srgbClr val="535353"/>
                </a:solidFill>
              </a:defRPr>
            </a:lvl1pPr>
          </a:lstStyle>
          <a:p>
            <a:pPr/>
            <a:fld id="{86CB4B4D-7CA3-9044-876B-883B54F8677D}" type="slidenum"/>
          </a:p>
        </p:txBody>
      </p:sp>
      <p:pic>
        <p:nvPicPr>
          <p:cNvPr id="204" name="pasted-image.pdf" descr="pasted-image.pdf"/>
          <p:cNvPicPr>
            <a:picLocks noChangeAspect="1"/>
          </p:cNvPicPr>
          <p:nvPr/>
        </p:nvPicPr>
        <p:blipFill>
          <a:blip r:embed="rId3">
            <a:extLst/>
          </a:blip>
          <a:stretch>
            <a:fillRect/>
          </a:stretch>
        </p:blipFill>
        <p:spPr>
          <a:xfrm>
            <a:off x="44054" y="1820571"/>
            <a:ext cx="5868789" cy="3302001"/>
          </a:xfrm>
          <a:prstGeom prst="rect">
            <a:avLst/>
          </a:prstGeom>
          <a:ln w="12700">
            <a:miter lim="400000"/>
          </a:ln>
        </p:spPr>
      </p:pic>
      <p:pic>
        <p:nvPicPr>
          <p:cNvPr id="205" name="droppedImage.pdf" descr="droppedImage.pdf"/>
          <p:cNvPicPr>
            <a:picLocks noChangeAspect="1"/>
          </p:cNvPicPr>
          <p:nvPr/>
        </p:nvPicPr>
        <p:blipFill>
          <a:blip r:embed="rId4">
            <a:extLst/>
          </a:blip>
          <a:stretch>
            <a:fillRect/>
          </a:stretch>
        </p:blipFill>
        <p:spPr>
          <a:xfrm>
            <a:off x="9546204" y="1820571"/>
            <a:ext cx="3302001" cy="3302001"/>
          </a:xfrm>
          <a:prstGeom prst="rect">
            <a:avLst/>
          </a:prstGeom>
          <a:ln w="12700">
            <a:miter lim="400000"/>
          </a:ln>
        </p:spPr>
      </p:pic>
      <p:sp>
        <p:nvSpPr>
          <p:cNvPr id="206" name="RADIO…"/>
          <p:cNvSpPr/>
          <p:nvPr/>
        </p:nvSpPr>
        <p:spPr>
          <a:xfrm>
            <a:off x="266700" y="5635323"/>
            <a:ext cx="4089400" cy="2565401"/>
          </a:xfrm>
          <a:prstGeom prst="roundRect">
            <a:avLst>
              <a:gd name="adj" fmla="val 7426"/>
            </a:avLst>
          </a:prstGeom>
          <a:solidFill>
            <a:srgbClr val="00B2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n-lt"/>
                <a:ea typeface="+mn-ea"/>
                <a:cs typeface="+mn-cs"/>
                <a:sym typeface="Gill Sans Light"/>
              </a:defRPr>
            </a:pPr>
            <a:r>
              <a:t>RADIO</a:t>
            </a:r>
          </a:p>
          <a:p>
            <a:pPr algn="ctr" defTabSz="584200">
              <a:defRPr sz="3000">
                <a:latin typeface="+mn-lt"/>
                <a:ea typeface="+mn-ea"/>
                <a:cs typeface="+mn-cs"/>
                <a:sym typeface="Gill Sans Light"/>
              </a:defRPr>
            </a:pPr>
            <a:r>
              <a:t>BLACKOUT</a:t>
            </a:r>
          </a:p>
        </p:txBody>
      </p:sp>
      <p:sp>
        <p:nvSpPr>
          <p:cNvPr id="207" name="CME…"/>
          <p:cNvSpPr/>
          <p:nvPr/>
        </p:nvSpPr>
        <p:spPr>
          <a:xfrm>
            <a:off x="4457700" y="5635323"/>
            <a:ext cx="4089400" cy="2565401"/>
          </a:xfrm>
          <a:prstGeom prst="roundRect">
            <a:avLst>
              <a:gd name="adj" fmla="val 7426"/>
            </a:avLst>
          </a:prstGeom>
          <a:solidFill>
            <a:srgbClr val="6E76EC"/>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r>
              <a:t>CME</a:t>
            </a:r>
          </a:p>
          <a:p>
            <a:pPr algn="ctr" defTabSz="584200">
              <a:defRPr sz="3600">
                <a:latin typeface="+mn-lt"/>
                <a:ea typeface="+mn-ea"/>
                <a:cs typeface="+mn-cs"/>
                <a:sym typeface="Gill Sans Light"/>
              </a:defRPr>
            </a:pPr>
            <a:r>
              <a:t>CORONAL HOLE</a:t>
            </a:r>
          </a:p>
        </p:txBody>
      </p:sp>
      <p:sp>
        <p:nvSpPr>
          <p:cNvPr id="208" name="SOLAR RADIATION STORM"/>
          <p:cNvSpPr/>
          <p:nvPr/>
        </p:nvSpPr>
        <p:spPr>
          <a:xfrm>
            <a:off x="8648700" y="5635323"/>
            <a:ext cx="4089400" cy="2565401"/>
          </a:xfrm>
          <a:prstGeom prst="roundRect">
            <a:avLst>
              <a:gd name="adj" fmla="val 7426"/>
            </a:avLst>
          </a:prstGeom>
          <a:solidFill>
            <a:srgbClr val="E721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000">
                <a:latin typeface="+mn-lt"/>
                <a:ea typeface="+mn-ea"/>
                <a:cs typeface="+mn-cs"/>
                <a:sym typeface="Gill Sans Light"/>
              </a:defRPr>
            </a:lvl1pPr>
          </a:lstStyle>
          <a:p>
            <a:pPr/>
            <a:r>
              <a:t>SOLAR RADIATION STORM</a:t>
            </a:r>
          </a:p>
        </p:txBody>
      </p:sp>
      <p:sp>
        <p:nvSpPr>
          <p:cNvPr id="209" name="GEOMAGNETIC…"/>
          <p:cNvSpPr/>
          <p:nvPr/>
        </p:nvSpPr>
        <p:spPr>
          <a:xfrm>
            <a:off x="4457700" y="5635323"/>
            <a:ext cx="4089400" cy="2565401"/>
          </a:xfrm>
          <a:prstGeom prst="roundRect">
            <a:avLst>
              <a:gd name="adj" fmla="val 7426"/>
            </a:avLst>
          </a:prstGeom>
          <a:solidFill>
            <a:srgbClr val="6E76EC"/>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n-lt"/>
                <a:ea typeface="+mn-ea"/>
                <a:cs typeface="+mn-cs"/>
                <a:sym typeface="Gill Sans Light"/>
              </a:defRPr>
            </a:pPr>
          </a:p>
          <a:p>
            <a:pPr algn="ctr" defTabSz="584200">
              <a:defRPr sz="3000">
                <a:latin typeface="+mn-lt"/>
                <a:ea typeface="+mn-ea"/>
                <a:cs typeface="+mn-cs"/>
                <a:sym typeface="Gill Sans Light"/>
              </a:defRPr>
            </a:pPr>
            <a:r>
              <a:t>GEOMAGNETIC</a:t>
            </a:r>
          </a:p>
          <a:p>
            <a:pPr algn="ctr" defTabSz="584200">
              <a:defRPr sz="3000">
                <a:latin typeface="+mn-lt"/>
                <a:ea typeface="+mn-ea"/>
                <a:cs typeface="+mn-cs"/>
                <a:sym typeface="Gill Sans Light"/>
              </a:defRPr>
            </a:pPr>
            <a:r>
              <a:t>STORM</a:t>
            </a:r>
          </a:p>
        </p:txBody>
      </p:sp>
      <p:pic>
        <p:nvPicPr>
          <p:cNvPr id="210" name="JHV_2017-04-04_10.03.50.mp4" descr="JHV_2017-04-04_10.03.50.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2952608" y="1822282"/>
            <a:ext cx="3339302" cy="3298579"/>
          </a:xfrm>
          <a:prstGeom prst="rect">
            <a:avLst/>
          </a:prstGeom>
          <a:ln w="12700">
            <a:miter lim="400000"/>
          </a:ln>
        </p:spPr>
      </p:pic>
      <p:pic>
        <p:nvPicPr>
          <p:cNvPr id="211" name="JHV_2017-04-04_10.12.45.mp4" descr="JHV_2017-04-04_10.12.45.mp4"/>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6290901" y="1820571"/>
            <a:ext cx="3339302" cy="3298579"/>
          </a:xfrm>
          <a:prstGeom prst="rect">
            <a:avLst/>
          </a:prstGeom>
          <a:ln w="12700">
            <a:miter lim="400000"/>
          </a:ln>
        </p:spPr>
      </p:pic>
      <p:pic>
        <p:nvPicPr>
          <p:cNvPr id="212" name="cloud-with-wind_318-33356.jpg" descr="cloud-with-wind_318-33356.jpg"/>
          <p:cNvPicPr>
            <a:picLocks noChangeAspect="1"/>
          </p:cNvPicPr>
          <p:nvPr/>
        </p:nvPicPr>
        <p:blipFill>
          <a:blip r:embed="rId11">
            <a:extLst/>
          </a:blip>
          <a:stretch>
            <a:fillRect/>
          </a:stretch>
        </p:blipFill>
        <p:spPr>
          <a:xfrm>
            <a:off x="5996880" y="7948447"/>
            <a:ext cx="1011040" cy="1011040"/>
          </a:xfrm>
          <a:prstGeom prst="rect">
            <a:avLst/>
          </a:prstGeom>
          <a:ln w="63500">
            <a:solidFill>
              <a:srgbClr val="7076E5"/>
            </a:solidFill>
            <a:miter lim="400000"/>
          </a:ln>
        </p:spPr>
      </p:pic>
      <p:pic>
        <p:nvPicPr>
          <p:cNvPr id="213" name="Unknown.png" descr="Unknown.png"/>
          <p:cNvPicPr>
            <a:picLocks noChangeAspect="1"/>
          </p:cNvPicPr>
          <p:nvPr/>
        </p:nvPicPr>
        <p:blipFill>
          <a:blip r:embed="rId12">
            <a:extLst/>
          </a:blip>
          <a:stretch>
            <a:fillRect/>
          </a:stretch>
        </p:blipFill>
        <p:spPr>
          <a:xfrm>
            <a:off x="1803400" y="7945966"/>
            <a:ext cx="1016000" cy="1016001"/>
          </a:xfrm>
          <a:prstGeom prst="rect">
            <a:avLst/>
          </a:prstGeom>
          <a:ln w="63500">
            <a:solidFill>
              <a:srgbClr val="4FAF32"/>
            </a:solidFill>
            <a:miter lim="400000"/>
          </a:ln>
        </p:spPr>
      </p:pic>
      <p:grpSp>
        <p:nvGrpSpPr>
          <p:cNvPr id="216" name="Group"/>
          <p:cNvGrpSpPr/>
          <p:nvPr/>
        </p:nvGrpSpPr>
        <p:grpSpPr>
          <a:xfrm>
            <a:off x="10119419" y="7863052"/>
            <a:ext cx="1147962" cy="1147962"/>
            <a:chOff x="0" y="0"/>
            <a:chExt cx="1147961" cy="1147961"/>
          </a:xfrm>
        </p:grpSpPr>
        <p:sp>
          <p:nvSpPr>
            <p:cNvPr id="214" name="Rectangle"/>
            <p:cNvSpPr/>
            <p:nvPr/>
          </p:nvSpPr>
          <p:spPr>
            <a:xfrm>
              <a:off x="17428" y="71717"/>
              <a:ext cx="1113105" cy="1004527"/>
            </a:xfrm>
            <a:prstGeom prst="rect">
              <a:avLst/>
            </a:prstGeom>
            <a:solidFill>
              <a:srgbClr val="FFFFFF"/>
            </a:solidFill>
            <a:ln w="63500" cap="flat">
              <a:solidFill>
                <a:srgbClr val="D53A2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pic>
          <p:nvPicPr>
            <p:cNvPr id="215" name="398271-200.png" descr="398271-200.png"/>
            <p:cNvPicPr>
              <a:picLocks noChangeAspect="1"/>
            </p:cNvPicPr>
            <p:nvPr/>
          </p:nvPicPr>
          <p:blipFill>
            <a:blip r:embed="rId13">
              <a:extLst/>
            </a:blip>
            <a:stretch>
              <a:fillRect/>
            </a:stretch>
          </p:blipFill>
          <p:spPr>
            <a:xfrm>
              <a:off x="0" y="0"/>
              <a:ext cx="1147962" cy="1147962"/>
            </a:xfrm>
            <a:prstGeom prst="rect">
              <a:avLst/>
            </a:prstGeom>
            <a:ln w="12700" cap="flat">
              <a:noFill/>
              <a:miter lim="400000"/>
            </a:ln>
            <a:effectLst/>
          </p:spPr>
        </p:pic>
      </p:grpSp>
      <p:sp>
        <p:nvSpPr>
          <p:cNvPr id="217" name="The sun expels continuously energy. We put the energy in 3 categories. Space weather concerns the (non-)eruptive energy releases that come on top of these continuous processes."/>
          <p:cNvSpPr txBox="1"/>
          <p:nvPr/>
        </p:nvSpPr>
        <p:spPr>
          <a:xfrm>
            <a:off x="660400" y="1003300"/>
            <a:ext cx="12044461" cy="115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68045">
              <a:spcBef>
                <a:spcPts val="2600"/>
              </a:spcBef>
              <a:defRPr sz="2268">
                <a:latin typeface="Avenir Light"/>
                <a:ea typeface="Avenir Light"/>
                <a:cs typeface="Avenir Light"/>
                <a:sym typeface="Avenir Light"/>
              </a:defRPr>
            </a:lvl1pPr>
          </a:lstStyle>
          <a:p>
            <a:pPr/>
            <a:r>
              <a:t>The sun expels continuously energy. We put the energy in 3 categories. Space weather concerns the (non-)eruptive energy releases that come on top of these continuous processes.</a:t>
            </a:r>
          </a:p>
        </p:txBody>
      </p:sp>
      <p:sp>
        <p:nvSpPr>
          <p:cNvPr id="218" name="SPACE WEATHER"/>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SPACE WEATHER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333333" fill="hold"/>
                                        <p:tgtEl>
                                          <p:spTgt spid="210"/>
                                        </p:tgtEl>
                                      </p:cBhvr>
                                    </p:cmd>
                                  </p:childTnLst>
                                </p:cTn>
                              </p:par>
                            </p:childTnLst>
                          </p:cTn>
                        </p:par>
                        <p:par>
                          <p:cTn id="7" fill="hold">
                            <p:stCondLst>
                              <p:cond delay="10333333"/>
                            </p:stCondLst>
                            <p:childTnLst>
                              <p:par>
                                <p:cTn id="8" presetClass="mediacall" nodeType="afterEffect" presetSubtype="0" presetID="1" grpId="2" fill="hold">
                                  <p:stCondLst>
                                    <p:cond delay="0"/>
                                  </p:stCondLst>
                                  <p:childTnLst>
                                    <p:cmd type="call" cmd="playFrom(0.0)">
                                      <p:cBhvr>
                                        <p:cTn id="9" dur="31000000" fill="hold"/>
                                        <p:tgtEl>
                                          <p:spTgt spid="21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211"/>
                </p:tgtEl>
              </p:cMediaNode>
            </p:video>
            <p:video fullScrn="0">
              <p:cMediaNode mute="0" showWhenStopped="1" numSld="1" vol="100000">
                <p:cTn id="11" fill="hold" display="0">
                  <p:stCondLst>
                    <p:cond delay="indefinite"/>
                  </p:stCondLst>
                </p:cTn>
                <p:tgtEl>
                  <p:spTgt spid="2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typefignew.gif" descr="typefignew.gif"/>
          <p:cNvPicPr>
            <a:picLocks noChangeAspect="1"/>
          </p:cNvPicPr>
          <p:nvPr/>
        </p:nvPicPr>
        <p:blipFill>
          <a:blip r:embed="rId3">
            <a:extLst/>
          </a:blip>
          <a:srcRect l="0" t="852" r="0" b="852"/>
          <a:stretch>
            <a:fillRect/>
          </a:stretch>
        </p:blipFill>
        <p:spPr>
          <a:xfrm>
            <a:off x="1308099" y="2595386"/>
            <a:ext cx="10388601" cy="5860237"/>
          </a:xfrm>
          <a:prstGeom prst="rect">
            <a:avLst/>
          </a:prstGeom>
          <a:ln w="12700">
            <a:miter lim="400000"/>
          </a:ln>
        </p:spPr>
      </p:pic>
      <p:sp>
        <p:nvSpPr>
          <p:cNvPr id="223" name="!"/>
          <p:cNvSpPr txBox="1"/>
          <p:nvPr/>
        </p:nvSpPr>
        <p:spPr>
          <a:xfrm>
            <a:off x="6864300" y="3270250"/>
            <a:ext cx="26655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solidFill>
                  <a:srgbClr val="FFFFFF"/>
                </a:solidFill>
              </a:defRPr>
            </a:lvl1pPr>
          </a:lstStyle>
          <a:p>
            <a:pPr/>
            <a:r>
              <a:t>!</a:t>
            </a:r>
          </a:p>
        </p:txBody>
      </p:sp>
      <p:sp>
        <p:nvSpPr>
          <p:cNvPr id="224" name="!"/>
          <p:cNvSpPr txBox="1"/>
          <p:nvPr/>
        </p:nvSpPr>
        <p:spPr>
          <a:xfrm>
            <a:off x="4603700" y="4057650"/>
            <a:ext cx="24132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600">
                <a:solidFill>
                  <a:schemeClr val="accent5"/>
                </a:solidFill>
              </a:defRPr>
            </a:lvl1pPr>
          </a:lstStyle>
          <a:p>
            <a:pPr/>
            <a:r>
              <a:t>!</a:t>
            </a:r>
          </a:p>
        </p:txBody>
      </p:sp>
      <p:pic>
        <p:nvPicPr>
          <p:cNvPr id="225" name="radio-waves_icon-icons.com_50054.png" descr="radio-waves_icon-icons.com_50054.png"/>
          <p:cNvPicPr>
            <a:picLocks noChangeAspect="1"/>
          </p:cNvPicPr>
          <p:nvPr/>
        </p:nvPicPr>
        <p:blipFill>
          <a:blip r:embed="rId4">
            <a:extLst/>
          </a:blip>
          <a:stretch>
            <a:fillRect/>
          </a:stretch>
        </p:blipFill>
        <p:spPr>
          <a:xfrm>
            <a:off x="11753651" y="117811"/>
            <a:ext cx="1117926" cy="1117926"/>
          </a:xfrm>
          <a:prstGeom prst="rect">
            <a:avLst/>
          </a:prstGeom>
          <a:ln w="76200">
            <a:solidFill>
              <a:srgbClr val="69E245"/>
            </a:solidFill>
            <a:miter lim="400000"/>
          </a:ln>
        </p:spPr>
      </p:pic>
      <p:sp>
        <p:nvSpPr>
          <p:cNvPr id="226" name="Solar radio bursts"/>
          <p:cNvSpPr txBox="1"/>
          <p:nvPr/>
        </p:nvSpPr>
        <p:spPr>
          <a:xfrm>
            <a:off x="660400" y="508000"/>
            <a:ext cx="11684000"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66674">
              <a:defRPr cap="all" spc="372" sz="2328">
                <a:latin typeface="Avenir Book"/>
                <a:ea typeface="Avenir Book"/>
                <a:cs typeface="Avenir Book"/>
                <a:sym typeface="Avenir Book"/>
              </a:defRPr>
            </a:lvl1pPr>
          </a:lstStyle>
          <a:p>
            <a:pPr/>
            <a:r>
              <a:t>Solar radio bursts</a:t>
            </a:r>
          </a:p>
        </p:txBody>
      </p:sp>
      <p:sp>
        <p:nvSpPr>
          <p:cNvPr id="227" name="SRB are produced by energetic electrons accelerated by solar eruptive events, like flares, filament eruptions, coronal mass ejections. Their radial signature - how it looks like in a spectrogram - tells something about the fate of these electrons."/>
          <p:cNvSpPr txBox="1"/>
          <p:nvPr/>
        </p:nvSpPr>
        <p:spPr>
          <a:xfrm>
            <a:off x="660400" y="1003300"/>
            <a:ext cx="12044461" cy="11509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27152">
              <a:spcBef>
                <a:spcPts val="2300"/>
              </a:spcBef>
              <a:defRPr sz="2016">
                <a:latin typeface="Avenir Light"/>
                <a:ea typeface="Avenir Light"/>
                <a:cs typeface="Avenir Light"/>
                <a:sym typeface="Avenir Light"/>
              </a:defRPr>
            </a:lvl1pPr>
          </a:lstStyle>
          <a:p>
            <a:pPr/>
            <a:r>
              <a:t>SRB are produced by energetic electrons accelerated by solar eruptive events, like flares, filament eruptions, coronal mass ejections. Their radial signature - how it looks like in a spectrogram - tells something about the fate of these electrons. </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