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9" r:id="rId1"/>
  </p:sldMasterIdLst>
  <p:notesMasterIdLst>
    <p:notesMasterId r:id="rId9"/>
  </p:notesMasterIdLst>
  <p:sldIdLst>
    <p:sldId id="256" r:id="rId2"/>
    <p:sldId id="257" r:id="rId3"/>
    <p:sldId id="264" r:id="rId4"/>
    <p:sldId id="263" r:id="rId5"/>
    <p:sldId id="267" r:id="rId6"/>
    <p:sldId id="261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5"/>
    <p:restoredTop sz="94643"/>
  </p:normalViewPr>
  <p:slideViewPr>
    <p:cSldViewPr snapToGrid="0" snapToObjects="1" showGuides="1">
      <p:cViewPr varScale="1">
        <p:scale>
          <a:sx n="104" d="100"/>
          <a:sy n="104" d="100"/>
        </p:scale>
        <p:origin x="240" y="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5A68B-6FD5-7D40-ACEE-E8422F697D5B}" type="datetimeFigureOut">
              <a:rPr lang="en-US" smtClean="0"/>
              <a:t>1/16/18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F529A-093A-0D42-AB4F-6709197A8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29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80CA-CDF8-4C43-AD9F-8827EFDA7BA1}" type="datetimeFigureOut">
              <a:rPr lang="en-US" smtClean="0"/>
              <a:t>1/16/18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FB52-1560-764B-B5B6-9714D9DB3D6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80CA-CDF8-4C43-AD9F-8827EFDA7BA1}" type="datetimeFigureOut">
              <a:rPr lang="en-US" smtClean="0"/>
              <a:t>1/16/18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FB52-1560-764B-B5B6-9714D9DB3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80CA-CDF8-4C43-AD9F-8827EFDA7BA1}" type="datetimeFigureOut">
              <a:rPr lang="en-US" smtClean="0"/>
              <a:t>1/16/18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FB52-1560-764B-B5B6-9714D9DB3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80CA-CDF8-4C43-AD9F-8827EFDA7BA1}" type="datetimeFigureOut">
              <a:rPr lang="en-US" smtClean="0"/>
              <a:t>1/16/18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FB52-1560-764B-B5B6-9714D9DB3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80CA-CDF8-4C43-AD9F-8827EFDA7BA1}" type="datetimeFigureOut">
              <a:rPr lang="en-US" smtClean="0"/>
              <a:t>1/16/18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FB52-1560-764B-B5B6-9714D9DB3D6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80CA-CDF8-4C43-AD9F-8827EFDA7BA1}" type="datetimeFigureOut">
              <a:rPr lang="en-US" smtClean="0"/>
              <a:t>1/16/18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FB52-1560-764B-B5B6-9714D9DB3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80CA-CDF8-4C43-AD9F-8827EFDA7BA1}" type="datetimeFigureOut">
              <a:rPr lang="en-US" smtClean="0"/>
              <a:t>1/16/18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FB52-1560-764B-B5B6-9714D9DB3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80CA-CDF8-4C43-AD9F-8827EFDA7BA1}" type="datetimeFigureOut">
              <a:rPr lang="en-US" smtClean="0"/>
              <a:t>1/16/18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FB52-1560-764B-B5B6-9714D9DB3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80CA-CDF8-4C43-AD9F-8827EFDA7BA1}" type="datetimeFigureOut">
              <a:rPr lang="en-US" smtClean="0"/>
              <a:t>1/16/18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FB52-1560-764B-B5B6-9714D9DB3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88480CA-CDF8-4C43-AD9F-8827EFDA7BA1}" type="datetimeFigureOut">
              <a:rPr lang="en-US" smtClean="0"/>
              <a:t>1/16/18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7EFB52-1560-764B-B5B6-9714D9DB3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80CA-CDF8-4C43-AD9F-8827EFDA7BA1}" type="datetimeFigureOut">
              <a:rPr lang="en-US" smtClean="0"/>
              <a:t>1/16/18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FB52-1560-764B-B5B6-9714D9DB3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88480CA-CDF8-4C43-AD9F-8827EFDA7BA1}" type="datetimeFigureOut">
              <a:rPr lang="en-US" smtClean="0"/>
              <a:t>1/16/18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A7EFB52-1560-764B-B5B6-9714D9DB3D6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1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file://localhost/Users/cmarque/Desktop/belgian_astronomy_day/fig_map_humain_en.pn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cmarque/Desktop/belgian_astronomy_day/607921main_agu-lanzerotti4-orig_full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Solar radio bursts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9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radio emissions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/>
              <a:t>Sun is among the strongest radio source in the sky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Emissions over a large frequency range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Flux of the radio Sun varies on time scales that range from </a:t>
            </a:r>
            <a:r>
              <a:rPr lang="en-US" dirty="0" err="1" smtClean="0"/>
              <a:t>msecs</a:t>
            </a:r>
            <a:r>
              <a:rPr lang="en-US" dirty="0" smtClean="0"/>
              <a:t>, to days and years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1"/>
                </a:solidFill>
              </a:rPr>
              <a:t>For Space Weather</a:t>
            </a:r>
          </a:p>
          <a:p>
            <a:pPr>
              <a:buFont typeface="Courier New" charset="0"/>
              <a:buChar char="o"/>
            </a:pPr>
            <a:r>
              <a:rPr lang="en-US" dirty="0" smtClean="0">
                <a:solidFill>
                  <a:schemeClr val="tx1"/>
                </a:solidFill>
              </a:rPr>
              <a:t>Frequency range: ~ 20 to ~ 3000 MHz</a:t>
            </a:r>
          </a:p>
          <a:p>
            <a:pPr>
              <a:buFont typeface="Courier New" charset="0"/>
              <a:buChar char="o"/>
            </a:pPr>
            <a:r>
              <a:rPr lang="en-US" dirty="0" smtClean="0">
                <a:solidFill>
                  <a:schemeClr val="tx1"/>
                </a:solidFill>
              </a:rPr>
              <a:t>Monitoring from ground-based instruments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Courier New" charset="0"/>
              <a:buChar char="o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456" y="1846263"/>
            <a:ext cx="4746689" cy="40227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523" y="1956691"/>
            <a:ext cx="4844554" cy="402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961" y="1132291"/>
            <a:ext cx="4845600" cy="48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Humain</a:t>
            </a:r>
            <a:r>
              <a:rPr lang="en-US" dirty="0" smtClean="0"/>
              <a:t> radio astronomy station</a:t>
            </a:r>
            <a:endParaRPr lang="en-US" dirty="0"/>
          </a:p>
        </p:txBody>
      </p:sp>
      <p:pic>
        <p:nvPicPr>
          <p:cNvPr id="8" name="fig_map_humain_en.png" descr="/Users/cmarque/Desktop/belgian_astronomy_day/fig_map_humain_en.png"/>
          <p:cNvPicPr>
            <a:picLocks noGrp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41" r="-14441"/>
          <a:stretch>
            <a:fillRect/>
          </a:stretch>
        </p:blipFill>
        <p:spPr>
          <a:xfrm>
            <a:off x="2374857" y="1891933"/>
            <a:ext cx="7442286" cy="4408073"/>
          </a:xfrm>
        </p:spPr>
      </p:pic>
    </p:spTree>
    <p:extLst>
      <p:ext uri="{BB962C8B-B14F-4D97-AF65-F5344CB8AC3E}">
        <p14:creationId xmlns:p14="http://schemas.microsoft.com/office/powerpoint/2010/main" val="17047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200143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mtClean="0"/>
              <a:t>6-m telescope</a:t>
            </a: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Automated system: ~7h30 </a:t>
            </a:r>
            <a:r>
              <a:rPr lang="mr-IN" dirty="0"/>
              <a:t>–</a:t>
            </a:r>
            <a:r>
              <a:rPr lang="en-US" dirty="0"/>
              <a:t> 16h00 UT</a:t>
            </a:r>
          </a:p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VHF Antenna</a:t>
            </a: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UHF antenna at focus point UHF 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4" t="17851" r="40923" b="32254"/>
          <a:stretch/>
        </p:blipFill>
        <p:spPr>
          <a:xfrm>
            <a:off x="7465997" y="376391"/>
            <a:ext cx="3860164" cy="5580591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097279" y="3955545"/>
            <a:ext cx="4937760" cy="20014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100" dirty="0"/>
              <a:t>VHF antenna (45 </a:t>
            </a:r>
            <a:r>
              <a:rPr lang="mr-IN" sz="2100" dirty="0"/>
              <a:t>–</a:t>
            </a:r>
            <a:r>
              <a:rPr lang="en-US" sz="2100" dirty="0"/>
              <a:t> 450 MHz)</a:t>
            </a:r>
          </a:p>
          <a:p>
            <a:pPr lvl="1"/>
            <a:r>
              <a:rPr lang="en-US" dirty="0" err="1"/>
              <a:t>Callisto</a:t>
            </a:r>
            <a:r>
              <a:rPr lang="en-US" dirty="0"/>
              <a:t> receiver</a:t>
            </a:r>
          </a:p>
          <a:p>
            <a:pPr lvl="1"/>
            <a:r>
              <a:rPr lang="en-US" dirty="0"/>
              <a:t>ARCAS receiver</a:t>
            </a:r>
          </a:p>
          <a:p>
            <a:pPr>
              <a:buFont typeface="Arial" charset="0"/>
              <a:buChar char="•"/>
            </a:pPr>
            <a:r>
              <a:rPr lang="en-US" sz="2100" dirty="0"/>
              <a:t>UHF antenna (275 </a:t>
            </a:r>
            <a:r>
              <a:rPr lang="mr-IN" sz="2100" dirty="0"/>
              <a:t>–</a:t>
            </a:r>
            <a:r>
              <a:rPr lang="en-US" sz="2100" dirty="0"/>
              <a:t> 1495 MHz)</a:t>
            </a:r>
          </a:p>
          <a:p>
            <a:pPr lvl="1"/>
            <a:r>
              <a:rPr lang="en-US" dirty="0"/>
              <a:t>HSRS receiver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58588" y="5300420"/>
            <a:ext cx="233807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http://</a:t>
            </a:r>
            <a:r>
              <a:rPr lang="en-US" b="1" dirty="0" err="1" smtClean="0"/>
              <a:t>sidc.be</a:t>
            </a:r>
            <a:r>
              <a:rPr lang="en-US" b="1" dirty="0" smtClean="0"/>
              <a:t>/</a:t>
            </a:r>
            <a:r>
              <a:rPr lang="en-US" b="1" dirty="0" err="1" smtClean="0"/>
              <a:t>humain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917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037" y="182985"/>
            <a:ext cx="9571925" cy="6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2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radio bursts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/>
              <a:t>Produced by energetic electrons accelerated by solar eruptive events (micro-flares, flares, filament eruptions, coronal mass ejections)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Typical spectral signatures tells about the fate of these electrons: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Type I: trapped in loops above A.R.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Type II: accelerated by shock waves 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Type III: beams accelerated along open magnetic field lines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Type IV: trapped in post-flare loops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12386"/>
            <a:ext cx="5872398" cy="465670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630" y="1212386"/>
            <a:ext cx="5872729" cy="46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544" y="1212386"/>
            <a:ext cx="5873484" cy="46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1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607921main_agu-lanzerotti4-orig_full.jpg" descr="/Users/cmarque/Desktop/belgian_astronomy_day/607921main_agu-lanzerotti4-orig_full.jpg"/>
          <p:cNvPicPr>
            <a:picLocks noGrp="1" noChangeAspect="1"/>
          </p:cNvPicPr>
          <p:nvPr>
            <p:ph idx="4294967295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63"/>
          <a:stretch/>
        </p:blipFill>
        <p:spPr>
          <a:xfrm>
            <a:off x="1981200" y="0"/>
            <a:ext cx="8229600" cy="6388100"/>
          </a:xfrm>
        </p:spPr>
      </p:pic>
      <p:sp>
        <p:nvSpPr>
          <p:cNvPr id="9" name="TextBox 8"/>
          <p:cNvSpPr txBox="1"/>
          <p:nvPr/>
        </p:nvSpPr>
        <p:spPr>
          <a:xfrm>
            <a:off x="1981200" y="5953767"/>
            <a:ext cx="262982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Lanzerotti</a:t>
            </a:r>
            <a:r>
              <a:rPr lang="en-US" dirty="0"/>
              <a:t> / Alcatel Lucent</a:t>
            </a:r>
          </a:p>
        </p:txBody>
      </p:sp>
      <p:sp>
        <p:nvSpPr>
          <p:cNvPr id="2" name="Lightning Bolt 1"/>
          <p:cNvSpPr/>
          <p:nvPr/>
        </p:nvSpPr>
        <p:spPr>
          <a:xfrm rot="20443935">
            <a:off x="5961896" y="3718948"/>
            <a:ext cx="914400" cy="914400"/>
          </a:xfrm>
          <a:prstGeom prst="lightningBol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296111" y="2969648"/>
            <a:ext cx="5561385" cy="2790716"/>
            <a:chOff x="3296111" y="2969648"/>
            <a:chExt cx="5561385" cy="2790716"/>
          </a:xfrm>
        </p:grpSpPr>
        <p:sp>
          <p:nvSpPr>
            <p:cNvPr id="10" name="Rectangle 9"/>
            <p:cNvSpPr/>
            <p:nvPr/>
          </p:nvSpPr>
          <p:spPr>
            <a:xfrm>
              <a:off x="7117596" y="4176148"/>
              <a:ext cx="1739900" cy="139700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802896" y="2969648"/>
              <a:ext cx="1955800" cy="195580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riangle 10"/>
            <p:cNvSpPr/>
            <p:nvPr/>
          </p:nvSpPr>
          <p:spPr>
            <a:xfrm>
              <a:off x="3296111" y="4925448"/>
              <a:ext cx="1089909" cy="834916"/>
            </a:xfrm>
            <a:prstGeom prst="triangle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575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116</TotalTime>
  <Words>180</Words>
  <Application>Microsoft Macintosh PowerPoint</Application>
  <PresentationFormat>Widescreen</PresentationFormat>
  <Paragraphs>29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Courier New</vt:lpstr>
      <vt:lpstr>Mangal</vt:lpstr>
      <vt:lpstr>Retrospect</vt:lpstr>
      <vt:lpstr>Solar radio bursts</vt:lpstr>
      <vt:lpstr>Solar radio emissions</vt:lpstr>
      <vt:lpstr>Humain radio astronomy station</vt:lpstr>
      <vt:lpstr>Operational instruments</vt:lpstr>
      <vt:lpstr>PowerPoint Presentation</vt:lpstr>
      <vt:lpstr>Solar radio bursts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radio bursts</dc:title>
  <dc:creator>Christophe Marqué</dc:creator>
  <cp:lastModifiedBy>Microsoft Office User</cp:lastModifiedBy>
  <cp:revision>15</cp:revision>
  <dcterms:created xsi:type="dcterms:W3CDTF">2018-01-09T09:30:23Z</dcterms:created>
  <dcterms:modified xsi:type="dcterms:W3CDTF">2018-01-16T09:52:44Z</dcterms:modified>
</cp:coreProperties>
</file>